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5"/>
  </p:notesMasterIdLst>
  <p:sldIdLst>
    <p:sldId id="279" r:id="rId2"/>
    <p:sldId id="256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61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7" d="100"/>
          <a:sy n="37" d="100"/>
        </p:scale>
        <p:origin x="-90" y="-17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AFF1F5-B1D8-4B23-877C-157EC2894131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E6D45-C3CF-4FFA-A3F3-13BE961BBB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260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E6D45-C3CF-4FFA-A3F3-13BE961BBB52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E6D45-C3CF-4FFA-A3F3-13BE961BBB52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E0BB2-9481-4EA5-AE3F-1DB614C739FC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E6CAE-F3EC-4E5D-B6DD-EA7B386475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E0BB2-9481-4EA5-AE3F-1DB614C739FC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E6CAE-F3EC-4E5D-B6DD-EA7B386475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E0BB2-9481-4EA5-AE3F-1DB614C739FC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E6CAE-F3EC-4E5D-B6DD-EA7B386475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E0BB2-9481-4EA5-AE3F-1DB614C739FC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E6CAE-F3EC-4E5D-B6DD-EA7B386475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E0BB2-9481-4EA5-AE3F-1DB614C739FC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E6CAE-F3EC-4E5D-B6DD-EA7B386475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E0BB2-9481-4EA5-AE3F-1DB614C739FC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E6CAE-F3EC-4E5D-B6DD-EA7B386475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E0BB2-9481-4EA5-AE3F-1DB614C739FC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E6CAE-F3EC-4E5D-B6DD-EA7B386475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E0BB2-9481-4EA5-AE3F-1DB614C739FC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E6CAE-F3EC-4E5D-B6DD-EA7B386475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E0BB2-9481-4EA5-AE3F-1DB614C739FC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87E6CAE-F3EC-4E5D-B6DD-EA7B386475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E0BB2-9481-4EA5-AE3F-1DB614C739FC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E6CAE-F3EC-4E5D-B6DD-EA7B386475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E0BB2-9481-4EA5-AE3F-1DB614C739FC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E6CAE-F3EC-4E5D-B6DD-EA7B386475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0E0BB2-9481-4EA5-AE3F-1DB614C739FC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87E6CAE-F3EC-4E5D-B6DD-EA7B3864757D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ordenrf.ru/geroi-rossii/gorod-geroy-kerch.php" TargetMode="External"/><Relationship Id="rId13" Type="http://schemas.openxmlformats.org/officeDocument/2006/relationships/hyperlink" Target="http://ordenrf.ru/geroi-rossii/gorod-geroy-murmansk.php" TargetMode="External"/><Relationship Id="rId3" Type="http://schemas.openxmlformats.org/officeDocument/2006/relationships/hyperlink" Target="http://ordenrf.ru/geroi-rossii/gorod-geroy-volgograd.php" TargetMode="External"/><Relationship Id="rId7" Type="http://schemas.openxmlformats.org/officeDocument/2006/relationships/hyperlink" Target="http://ordenrf.ru/geroi-rossii/gorod-geroy-kiev.php" TargetMode="External"/><Relationship Id="rId12" Type="http://schemas.openxmlformats.org/officeDocument/2006/relationships/hyperlink" Target="http://ordenrf.ru/geroi-rossii/gorod-geroy-tula.php" TargetMode="External"/><Relationship Id="rId2" Type="http://schemas.openxmlformats.org/officeDocument/2006/relationships/hyperlink" Target="http://ordenrf.ru/geroi-rossii/gorod-geroy-leningrad.php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ordenrf.ru/geroi-rossii/gorod-geroy-moskva.php" TargetMode="External"/><Relationship Id="rId11" Type="http://schemas.openxmlformats.org/officeDocument/2006/relationships/hyperlink" Target="http://ordenrf.ru/geroi-rossii/krepost-geroy-brest.php" TargetMode="External"/><Relationship Id="rId5" Type="http://schemas.openxmlformats.org/officeDocument/2006/relationships/hyperlink" Target="http://ordenrf.ru/geroi-rossii/gorod-geroy-odessa.php" TargetMode="External"/><Relationship Id="rId15" Type="http://schemas.openxmlformats.org/officeDocument/2006/relationships/image" Target="../media/image2.jpeg"/><Relationship Id="rId10" Type="http://schemas.openxmlformats.org/officeDocument/2006/relationships/hyperlink" Target="http://ordenrf.ru/geroi-rossii/gorod-geroy-minsk.php" TargetMode="External"/><Relationship Id="rId4" Type="http://schemas.openxmlformats.org/officeDocument/2006/relationships/hyperlink" Target="http://ordenrf.ru/geroi-rossii/gorod-geroy-sevastopol.php" TargetMode="External"/><Relationship Id="rId9" Type="http://schemas.openxmlformats.org/officeDocument/2006/relationships/hyperlink" Target="http://ordenrf.ru/geroi-rossii/gorod-geroy-novorossiysk.php" TargetMode="External"/><Relationship Id="rId14" Type="http://schemas.openxmlformats.org/officeDocument/2006/relationships/hyperlink" Target="http://ordenrf.ru/geroi-rossii/gorod-geroy-smolensk.php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ordenrf.ru/upload/nagrady/medal-za-oboronu-sevastopolya-1.jpg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ordenrf.ru/upload/novosty-info/sevastopol-11.jpg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7" y="1182122"/>
            <a:ext cx="8536606" cy="1163315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rgbClr val="002060"/>
                </a:solidFill>
                <a:latin typeface="Monotype Corsiva" pitchFamily="66" charset="0"/>
              </a:rPr>
              <a:t>        </a:t>
            </a:r>
            <a:r>
              <a:rPr lang="ru-RU" sz="7200" b="1" dirty="0" smtClean="0">
                <a:solidFill>
                  <a:srgbClr val="002060"/>
                </a:solidFill>
                <a:latin typeface="Monotype Corsiva" pitchFamily="66" charset="0"/>
                <a:ea typeface="BatangChe" pitchFamily="49" charset="-127"/>
              </a:rPr>
              <a:t> </a:t>
            </a:r>
            <a:endParaRPr lang="ru-RU" sz="7200" b="1" dirty="0">
              <a:solidFill>
                <a:srgbClr val="002060"/>
              </a:solidFill>
              <a:latin typeface="Monotype Corsiva" pitchFamily="66" charset="0"/>
              <a:ea typeface="BatangChe" pitchFamily="49" charset="-127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700808"/>
            <a:ext cx="838842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Города-герои</a:t>
            </a:r>
            <a:endParaRPr lang="ru-RU" sz="72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4725144"/>
            <a:ext cx="7128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+mj-lt"/>
              </a:rPr>
              <a:t>Выполнила </a:t>
            </a:r>
            <a:endParaRPr lang="ru-RU" b="1" i="1" dirty="0" smtClean="0">
              <a:latin typeface="+mj-lt"/>
            </a:endParaRPr>
          </a:p>
          <a:p>
            <a:pPr algn="ctr"/>
            <a:r>
              <a:rPr lang="ru-RU" b="1" i="1" dirty="0" smtClean="0">
                <a:latin typeface="+mj-lt"/>
              </a:rPr>
              <a:t>Воспитатель МДОУ «Детский сад №3»</a:t>
            </a:r>
          </a:p>
          <a:p>
            <a:pPr algn="ctr"/>
            <a:r>
              <a:rPr lang="ru-RU" b="1" i="1" smtClean="0">
                <a:latin typeface="+mj-lt"/>
              </a:rPr>
              <a:t>Тимонина Н.В.</a:t>
            </a:r>
            <a:endParaRPr lang="ru-RU" b="1" i="1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Города-Герои Великой Отечественной войны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628800"/>
            <a:ext cx="2170584" cy="460851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rgbClr val="FFFF00"/>
                </a:solidFill>
              </a:rPr>
              <a:t> </a:t>
            </a:r>
          </a:p>
          <a:p>
            <a:pPr>
              <a:buNone/>
            </a:pPr>
            <a:r>
              <a:rPr lang="ru-RU" b="1" dirty="0" smtClean="0">
                <a:solidFill>
                  <a:srgbClr val="FFFF00"/>
                </a:solidFill>
                <a:hlinkClick r:id="rId2"/>
              </a:rPr>
              <a:t>Ленинград</a:t>
            </a:r>
            <a:endParaRPr lang="ru-RU" b="1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FFFF00"/>
                </a:solidFill>
                <a:hlinkClick r:id="rId3"/>
              </a:rPr>
              <a:t>Волгоград</a:t>
            </a:r>
            <a:endParaRPr lang="ru-RU" b="1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FFFF00"/>
                </a:solidFill>
                <a:hlinkClick r:id="rId4"/>
              </a:rPr>
              <a:t>Севастополь</a:t>
            </a:r>
            <a:endParaRPr lang="ru-RU" b="1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FFFF00"/>
                </a:solidFill>
                <a:hlinkClick r:id="rId5"/>
              </a:rPr>
              <a:t>Одесса</a:t>
            </a:r>
            <a:endParaRPr lang="ru-RU" b="1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FFFF00"/>
                </a:solidFill>
                <a:hlinkClick r:id="rId6"/>
              </a:rPr>
              <a:t>Москва</a:t>
            </a:r>
            <a:endParaRPr lang="ru-RU" b="1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FFFF00"/>
                </a:solidFill>
                <a:hlinkClick r:id="rId7"/>
              </a:rPr>
              <a:t>Киев</a:t>
            </a:r>
            <a:endParaRPr lang="ru-RU" b="1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FFFF00"/>
                </a:solidFill>
                <a:hlinkClick r:id="rId8"/>
              </a:rPr>
              <a:t>Керчь</a:t>
            </a:r>
            <a:endParaRPr lang="ru-RU" b="1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b="1" dirty="0" err="1" smtClean="0">
                <a:solidFill>
                  <a:srgbClr val="FFFF00"/>
                </a:solidFill>
                <a:hlinkClick r:id="rId9"/>
              </a:rPr>
              <a:t>Новороссийк</a:t>
            </a:r>
            <a:endParaRPr lang="ru-RU" b="1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FFFF00"/>
                </a:solidFill>
                <a:hlinkClick r:id="rId10"/>
              </a:rPr>
              <a:t>Минск</a:t>
            </a:r>
            <a:endParaRPr lang="ru-RU" b="1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FFFF00"/>
                </a:solidFill>
                <a:hlinkClick r:id="rId11"/>
              </a:rPr>
              <a:t>Брест</a:t>
            </a:r>
            <a:endParaRPr lang="ru-RU" b="1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FFFF00"/>
                </a:solidFill>
                <a:hlinkClick r:id="rId12"/>
              </a:rPr>
              <a:t>Тула</a:t>
            </a:r>
            <a:endParaRPr lang="ru-RU" b="1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FFFF00"/>
                </a:solidFill>
                <a:hlinkClick r:id="rId13"/>
              </a:rPr>
              <a:t>Мурманск</a:t>
            </a:r>
            <a:endParaRPr lang="ru-RU" b="1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FFFF00"/>
                </a:solidFill>
                <a:hlinkClick r:id="rId14"/>
              </a:rPr>
              <a:t>Смоленск</a:t>
            </a:r>
            <a:endParaRPr lang="ru-RU" b="1" dirty="0" smtClean="0">
              <a:solidFill>
                <a:srgbClr val="FFFF00"/>
              </a:solidFill>
            </a:endParaRPr>
          </a:p>
          <a:p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2699792" y="1916831"/>
            <a:ext cx="5400600" cy="187220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 smtClean="0"/>
              <a:t>     Когда в июне 1941 г. фашистская Германия обрушила на наш страну всю мощь своего удара, на ее пути могучим бастионом встал каждый советский город. В них шла героическая борьба буквально за каждый квартал, за каждую пядь земли, что морально и физически изматывало противника. Особо отличившимся городам за массово проявленное мужество и героизм их защитников впоследствии было присвоено высокое звание </a:t>
            </a:r>
            <a:r>
              <a:rPr lang="ru-RU" sz="2000" b="1" dirty="0" smtClean="0"/>
              <a:t>«Города-героя».</a:t>
            </a:r>
            <a:endParaRPr lang="ru-RU" sz="2000" dirty="0" smtClean="0"/>
          </a:p>
        </p:txBody>
      </p:sp>
      <p:pic>
        <p:nvPicPr>
          <p:cNvPr id="6" name="Рисунок 5" descr="Картинки по запросу Ленинград город-герой"/>
          <p:cNvPicPr/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956376" y="188640"/>
            <a:ext cx="744276" cy="151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8" descr="http://ordenrf.ru/upload/nagrady/medal-za-oboronu-sevastopolya.jpg">
            <a:hlinkClick r:id="rId2" tooltip="&quot;Медаль &quot;За оборону Севастополя&quot; &quot;"/>
          </p:cNvPr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81125" y="1988841"/>
            <a:ext cx="1750715" cy="2808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 Впервые понятие город герой прозвучало в Приказе Верховного Главнокомандующего от 1 мая 1945 года, так были названы: Ленинград, Севастополь, Одесса и Сталинград, это конечно было не официальное присвоение звания, а подчеркивание их важного вклада в итоговую победу и героической роли защитников. Еще во время войны участникам обороны этих городов вручили специально учрежденные медали.</a:t>
            </a:r>
          </a:p>
          <a:p>
            <a:endParaRPr lang="ru-RU" dirty="0"/>
          </a:p>
        </p:txBody>
      </p:sp>
      <p:pic>
        <p:nvPicPr>
          <p:cNvPr id="5" name="Рисунок 4" descr="Картинки по запросу Ленинград город-герой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40352" y="260648"/>
            <a:ext cx="744276" cy="151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http://ordenrf.ru/upload/novosty-info/medal-gorod-geroy.jpg"/>
          <p:cNvPicPr>
            <a:picLocks noGrp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7544" y="404664"/>
            <a:ext cx="4248472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    Согласно положению от 8 мая 1965 г. Городу-Герою вручается орден Ленина и медаль “Золотая Звезда”, которые разрешено было размещать на флаге и гербе города. </a:t>
            </a:r>
            <a:endParaRPr lang="ru-RU" sz="2000" dirty="0"/>
          </a:p>
        </p:txBody>
      </p:sp>
      <p:pic>
        <p:nvPicPr>
          <p:cNvPr id="14" name="Рисунок 13" descr="http://ordenrf.ru/upload/novosty-info/sevastopol-gerb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4581128"/>
            <a:ext cx="1900555" cy="2027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04088"/>
            <a:ext cx="8280920" cy="4165072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tx1"/>
                </a:solidFill>
                <a:latin typeface="+mn-lt"/>
              </a:rPr>
              <a:t>Обелиск Славы на Сапун-горе.</a:t>
            </a:r>
            <a:endParaRPr lang="ru-RU" sz="1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5373216"/>
            <a:ext cx="7560840" cy="86409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 Также в этих городах устанавливался памятный обелиск с текстом наградного Указа и изображением Золотой звезды.</a:t>
            </a:r>
            <a:endParaRPr lang="ru-RU" dirty="0"/>
          </a:p>
        </p:txBody>
      </p:sp>
      <p:pic>
        <p:nvPicPr>
          <p:cNvPr id="4" name="Рисунок 3" descr="http://ordenrf.ru/upload/novosty-info/minsk-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836712"/>
            <a:ext cx="3672407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Звание Город-герой Севастополь, Сапун - гора">
            <a:hlinkClick r:id="rId3" tooltip="&quot;Севастополь. Обелиск Славы на Сапун-горе. &quot;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484784"/>
            <a:ext cx="3312368" cy="3024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 rot="10800000" flipV="1">
            <a:off x="5220072" y="4077072"/>
            <a:ext cx="35283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Минск. Обелиск на вершине Кургана Славы. .</a:t>
            </a:r>
          </a:p>
        </p:txBody>
      </p:sp>
      <p:pic>
        <p:nvPicPr>
          <p:cNvPr id="7" name="Рисунок 6" descr="Картинки по запросу Ленинград город-герой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332656"/>
            <a:ext cx="744276" cy="151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83968" y="764704"/>
            <a:ext cx="4402832" cy="4032447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 В 1965 году в канун двадцатилетия Победы в Великой Отечественной войне , звание Город-Герой СССР было присвоено шести городам, кроме тех, что уже были отмечены в приказе 1945 года, ими стали Киев и Москва, а также Крепость-Герой Брест. В 1973 году это звание присвоили Новороссийску и Керчи, в 1974 Минску, в 1976 Туле. В год сорокалетия Победы (1985) звания Город–Герой удостоились Смоленск и Мурманск.</a:t>
            </a:r>
          </a:p>
        </p:txBody>
      </p:sp>
      <p:pic>
        <p:nvPicPr>
          <p:cNvPr id="5" name="Содержимое 4" descr="http://ordenrf.ru/upload/novosty-info/volgograd-rodina-mat-zovet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92696"/>
            <a:ext cx="3326160" cy="4460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572000" y="4941168"/>
            <a:ext cx="44644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 Городах Героях созданы особые мемориалы посвященные защитникам города.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537321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Город герой Волгоград. Мамаев курган</a:t>
            </a:r>
          </a:p>
        </p:txBody>
      </p:sp>
      <p:pic>
        <p:nvPicPr>
          <p:cNvPr id="6" name="Рисунок 5" descr="Картинки по запросу Ленинград город-герой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88640"/>
            <a:ext cx="744276" cy="151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980728"/>
            <a:ext cx="6923112" cy="1008112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Каждый из городов, удостоенных высокого звания Город-герой, внес свою незабываемую страницу в огненную историю Великой Отечественной войны.</a:t>
            </a:r>
            <a:br>
              <a:rPr lang="ru-RU" sz="2000" dirty="0" smtClean="0">
                <a:solidFill>
                  <a:schemeClr val="tx1"/>
                </a:solidFill>
              </a:rPr>
            </a:b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1484784"/>
            <a:ext cx="4042792" cy="5904656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sz="3200" dirty="0" smtClean="0"/>
              <a:t>                        </a:t>
            </a:r>
            <a:r>
              <a:rPr lang="ru-RU" sz="5100" b="1" dirty="0" smtClean="0"/>
              <a:t>Брест</a:t>
            </a:r>
          </a:p>
          <a:p>
            <a:pPr>
              <a:buNone/>
            </a:pPr>
            <a:r>
              <a:rPr lang="ru-RU" sz="3600" dirty="0" smtClean="0"/>
              <a:t>     </a:t>
            </a:r>
            <a:r>
              <a:rPr lang="ru-RU" sz="4200" dirty="0" smtClean="0"/>
              <a:t>На рассвете 22 июня 1941 года обрушилась на нашу Родину война. В одну и ту же минуту приняли первый бой по всей западной границе.</a:t>
            </a:r>
          </a:p>
          <a:p>
            <a:pPr>
              <a:buNone/>
            </a:pPr>
            <a:r>
              <a:rPr lang="ru-RU" sz="4200" b="1" dirty="0" smtClean="0"/>
              <a:t>     </a:t>
            </a:r>
            <a:r>
              <a:rPr lang="ru-RU" sz="4200" dirty="0" smtClean="0"/>
              <a:t>Особым героизмом отличилась Брестская крепость, которая мужеством своих защитников остановила врага на целый месяц в его планах продвижения вглубь страны. Немцы же были уверены, что захватят ее всего за несколько часов, ввиду внезапного нападения на гарнизон.</a:t>
            </a:r>
          </a:p>
          <a:p>
            <a:pPr>
              <a:buNone/>
            </a:pPr>
            <a:endParaRPr lang="ru-RU" sz="4200" dirty="0" smtClean="0"/>
          </a:p>
          <a:p>
            <a:pPr>
              <a:buNone/>
            </a:pPr>
            <a:endParaRPr lang="ru-RU" sz="3200" dirty="0" smtClean="0"/>
          </a:p>
          <a:p>
            <a:pPr>
              <a:buNone/>
            </a:pPr>
            <a:endParaRPr lang="ru-RU" sz="3200" dirty="0" smtClean="0"/>
          </a:p>
          <a:p>
            <a:pPr>
              <a:buNone/>
            </a:pPr>
            <a:r>
              <a:rPr lang="ru-RU" dirty="0" smtClean="0"/>
              <a:t>                                            </a:t>
            </a:r>
            <a:endParaRPr lang="ru-RU" dirty="0"/>
          </a:p>
        </p:txBody>
      </p:sp>
      <p:pic>
        <p:nvPicPr>
          <p:cNvPr id="1026" name="Picture 2" descr="Картинки по запросу город-герой брестская крепост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88840"/>
            <a:ext cx="4105986" cy="2880320"/>
          </a:xfrm>
          <a:prstGeom prst="rect">
            <a:avLst/>
          </a:prstGeom>
          <a:noFill/>
        </p:spPr>
      </p:pic>
      <p:pic>
        <p:nvPicPr>
          <p:cNvPr id="5" name="Рисунок 4" descr="Картинки по запросу Ленинград город-герой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2656"/>
            <a:ext cx="744276" cy="151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  </a:t>
            </a:r>
            <a:r>
              <a:rPr lang="ru-RU" sz="3600" b="1" dirty="0" smtClean="0"/>
              <a:t>Волгоград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1340768"/>
            <a:ext cx="4258816" cy="46085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    Волгоград (Сталинград) стоял на пути фашистов, стремившихся броском к Волге отрезать плодородные и богатые ресурсами южные районы страны. Сталинградская битва вошла в историю как самое крупномасштабное и великое сражение времен Великой Отечественной войны. Она продолжалась 200 дней и ночей, в результате чего враг потерял 1,5 млн. человек и был вынужден повернуть вспять.</a:t>
            </a:r>
          </a:p>
          <a:p>
            <a:endParaRPr lang="ru-RU" sz="2000" dirty="0"/>
          </a:p>
        </p:txBody>
      </p:sp>
      <p:pic>
        <p:nvPicPr>
          <p:cNvPr id="20482" name="Picture 2" descr="http://img-fotki.yandex.ru/get/4509/grinnols.8a/0_4584a_ea9a585a_X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12776"/>
            <a:ext cx="4197187" cy="2880320"/>
          </a:xfrm>
          <a:prstGeom prst="rect">
            <a:avLst/>
          </a:prstGeom>
          <a:noFill/>
        </p:spPr>
      </p:pic>
      <p:pic>
        <p:nvPicPr>
          <p:cNvPr id="20484" name="Picture 4" descr="http://www.sunglobal.ru/files/volgogra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509120"/>
            <a:ext cx="4365641" cy="2088232"/>
          </a:xfrm>
          <a:prstGeom prst="rect">
            <a:avLst/>
          </a:prstGeom>
          <a:noFill/>
        </p:spPr>
      </p:pic>
      <p:pic>
        <p:nvPicPr>
          <p:cNvPr id="6" name="Рисунок 5" descr="Картинки по запросу Ленинград город-герой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32656"/>
            <a:ext cx="744276" cy="151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             </a:t>
            </a:r>
            <a:r>
              <a:rPr lang="ru-RU" sz="3600" b="1" dirty="0" smtClean="0"/>
              <a:t>Киев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908720"/>
            <a:ext cx="4762872" cy="568863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 smtClean="0"/>
              <a:t>    Внезапный удар по городу Киеву немецкие войска нанесли с воздуха 22 июня 1941 года – в самые первые часы войны, а 6 июля уже был создан комитет по его обороне. С этого дня началась героическая борьба за город, которая продолжалась целых 72 дня. Защищали Киев не только советские солдаты, но и простые жители.</a:t>
            </a:r>
          </a:p>
          <a:p>
            <a:pPr>
              <a:buNone/>
            </a:pPr>
            <a:r>
              <a:rPr lang="ru-RU" sz="2000" dirty="0" smtClean="0"/>
              <a:t>     Занявшие город немецко-фашистские захватчики нанесли ему огромный урон, установив режим жестокой оккупации. Более 200 000 киевлян было уничтожено, а около 100 000 человек отправлено в Германию на принудительные работы.  </a:t>
            </a:r>
            <a:endParaRPr lang="ru-RU" sz="2000" dirty="0"/>
          </a:p>
        </p:txBody>
      </p:sp>
      <p:pic>
        <p:nvPicPr>
          <p:cNvPr id="2050" name="Picture 2" descr="http://www.turspeak.ru/sites/default/files/imagecache/full/kie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0688"/>
            <a:ext cx="3528392" cy="2985945"/>
          </a:xfrm>
          <a:prstGeom prst="rect">
            <a:avLst/>
          </a:prstGeom>
          <a:noFill/>
        </p:spPr>
      </p:pic>
      <p:pic>
        <p:nvPicPr>
          <p:cNvPr id="2058" name="Picture 10" descr="http://www.aic-crimea.narod.ru/E-learn/ussr/PIC/23-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005065"/>
            <a:ext cx="3384376" cy="2206438"/>
          </a:xfrm>
          <a:prstGeom prst="rect">
            <a:avLst/>
          </a:prstGeom>
          <a:noFill/>
        </p:spPr>
      </p:pic>
      <p:pic>
        <p:nvPicPr>
          <p:cNvPr id="6" name="Рисунок 5" descr="Картинки по запросу Ленинград город-герой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88640"/>
            <a:ext cx="744276" cy="151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                                                      </a:t>
            </a:r>
            <a:r>
              <a:rPr lang="ru-RU" sz="3200" b="1" dirty="0" smtClean="0"/>
              <a:t>Ленинград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1340768"/>
            <a:ext cx="4042792" cy="53285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200" dirty="0" smtClean="0"/>
              <a:t>     </a:t>
            </a:r>
            <a:r>
              <a:rPr lang="ru-RU" sz="2000" dirty="0" smtClean="0"/>
              <a:t>Ленинград в сентябре 1941 г. врагу удалось взять в плотное кольцо, в результате чего началась изнурительная 900 – дневная блокада, приведшая к массовой гибели людей от голода и холода. Но, несмотря на это, жители Ленинграда героически выстояли, направив все свои силы на борьбу с захватчиками.</a:t>
            </a:r>
          </a:p>
          <a:p>
            <a:endParaRPr lang="ru-RU" dirty="0"/>
          </a:p>
        </p:txBody>
      </p:sp>
      <p:pic>
        <p:nvPicPr>
          <p:cNvPr id="1026" name="Picture 2" descr="http://cdn.tvc.ru/pictures/o/148/8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933056"/>
            <a:ext cx="3528392" cy="2607410"/>
          </a:xfrm>
          <a:prstGeom prst="rect">
            <a:avLst/>
          </a:prstGeom>
          <a:noFill/>
        </p:spPr>
      </p:pic>
      <p:pic>
        <p:nvPicPr>
          <p:cNvPr id="1028" name="Picture 4" descr="http://inotur.com/images/stories/asia/5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836712"/>
            <a:ext cx="4218494" cy="2808312"/>
          </a:xfrm>
          <a:prstGeom prst="rect">
            <a:avLst/>
          </a:prstGeom>
          <a:noFill/>
        </p:spPr>
      </p:pic>
      <p:pic>
        <p:nvPicPr>
          <p:cNvPr id="6" name="Рисунок 5" descr="Картинки по запросу Ленинград город-герой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32656"/>
            <a:ext cx="744276" cy="151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                </a:t>
            </a:r>
            <a:r>
              <a:rPr lang="ru-RU" sz="3600" dirty="0" smtClean="0"/>
              <a:t> </a:t>
            </a:r>
            <a:r>
              <a:rPr lang="ru-RU" sz="3600" b="1" dirty="0" smtClean="0"/>
              <a:t>Одесса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1412776"/>
            <a:ext cx="4114800" cy="518457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Одесса, полностью окруженная вражеским войсками в 1941 г. мужественно сражалась против противника, превосходившего ее по силе, в пять раз. Важность обороны Севастополя заключалась в его статусе главной военно-морской базы страны и крупнейшего порта на Черном море. Город пережил три крупномасштабные вражеские атаки и оккупацию, его защитники смогли нанести серьезный урон немецким войскам и сорвать их планы на южном крыле фронта.</a:t>
            </a:r>
          </a:p>
          <a:p>
            <a:endParaRPr lang="ru-RU" dirty="0"/>
          </a:p>
        </p:txBody>
      </p:sp>
      <p:pic>
        <p:nvPicPr>
          <p:cNvPr id="23554" name="Picture 2" descr="http://img-fotki.yandex.ru/get/13/varjag-2007.a6/0_4328d_1dd52bf0_X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854773"/>
            <a:ext cx="3888432" cy="2705239"/>
          </a:xfrm>
          <a:prstGeom prst="rect">
            <a:avLst/>
          </a:prstGeom>
          <a:noFill/>
        </p:spPr>
      </p:pic>
      <p:pic>
        <p:nvPicPr>
          <p:cNvPr id="23558" name="Picture 6" descr="http://eco-turizm.net/wp-content/uploads/2012/07/%D0%95%D0%BA%D0%B0%D1%82%D0%B5%D1%80%D0%B8%D0%BD%D0%B8%D0%BD%D1%81%D0%BA%D0%B0%D1%8F-%D0%BF%D0%BB%D0%BE%D1%89%D0%B0%D0%B4%D1%8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764704"/>
            <a:ext cx="3923928" cy="2942946"/>
          </a:xfrm>
          <a:prstGeom prst="rect">
            <a:avLst/>
          </a:prstGeom>
          <a:noFill/>
        </p:spPr>
      </p:pic>
      <p:pic>
        <p:nvPicPr>
          <p:cNvPr id="6" name="Рисунок 5" descr="Картинки по запросу Ленинград город-герой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32656"/>
            <a:ext cx="744276" cy="151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                 </a:t>
            </a:r>
            <a:r>
              <a:rPr lang="ru-RU" sz="3600" b="1" dirty="0" smtClean="0"/>
              <a:t>Новороссийск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60032" y="1412776"/>
            <a:ext cx="3826768" cy="491182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     Больше года шли бои за город. В боях принимали участие не только солдаты, но и жители Новороссийска, и дети. Сражение за Новороссийск длилось 225 дней и закончилась полным освобождением города-героя 16 сентября 1943 г. </a:t>
            </a:r>
          </a:p>
          <a:p>
            <a:pPr>
              <a:buNone/>
            </a:pPr>
            <a:r>
              <a:rPr lang="ru-RU" sz="2000" dirty="0" smtClean="0"/>
              <a:t>     За время боёв Новороссийск был разрушен до основания.  Город нужно было строить заново.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http://cdn.tvc.ru/pictures/o/152/92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77072"/>
            <a:ext cx="360040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95536" y="6190673"/>
            <a:ext cx="331236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Оборона города Новороссийск.</a:t>
            </a:r>
            <a:r>
              <a:rPr kumimoji="0" lang="ru-RU" sz="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Десантники высаживаются на берег Новороссийска ...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4581" name="Picture 5" descr="http://novorosinfo.ru/wp-content/uploads/2015/01/8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052736"/>
            <a:ext cx="3951342" cy="2736304"/>
          </a:xfrm>
          <a:prstGeom prst="rect">
            <a:avLst/>
          </a:prstGeom>
          <a:noFill/>
        </p:spPr>
      </p:pic>
      <p:pic>
        <p:nvPicPr>
          <p:cNvPr id="7" name="Рисунок 6" descr="Картинки по запросу Ленинград город-герой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32656"/>
            <a:ext cx="744276" cy="151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                                       </a:t>
            </a:r>
            <a:r>
              <a:rPr lang="ru-RU" sz="3600" b="1" dirty="0" smtClean="0"/>
              <a:t>Севастополь  </a:t>
            </a:r>
            <a:r>
              <a:rPr lang="ru-RU" b="1" dirty="0" smtClean="0"/>
              <a:t>         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8024" y="1268760"/>
            <a:ext cx="3898776" cy="53285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    К началу Великой Отечественной войны город Севастополь был крупнейшим портом на Черном море и главной военно-морской базой страны. Его героическая защита от </a:t>
            </a:r>
            <a:r>
              <a:rPr lang="ru-RU" sz="2000" dirty="0" err="1" smtClean="0"/>
              <a:t>немецко-фашисткой</a:t>
            </a:r>
            <a:r>
              <a:rPr lang="ru-RU" sz="2000" dirty="0" smtClean="0"/>
              <a:t> агрессии началась 30 октября 1941г. и продолжалась 250 дней, войдя в историю, как образец активной, длительной обороны приморского города в глубоком тылу врага.</a:t>
            </a:r>
            <a:endParaRPr lang="ru-RU" sz="2000" dirty="0"/>
          </a:p>
        </p:txBody>
      </p:sp>
      <p:pic>
        <p:nvPicPr>
          <p:cNvPr id="4" name="Рисунок 3" descr="http://national-travel.ru/images/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20688"/>
            <a:ext cx="3808730" cy="2846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national-travel.ru/images/Vokzal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933056"/>
            <a:ext cx="3808730" cy="2456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Картинки по запросу Ленинград город-герой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32656"/>
            <a:ext cx="744276" cy="151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                                        </a:t>
            </a:r>
            <a:r>
              <a:rPr lang="ru-RU" sz="3200" b="1" dirty="0" smtClean="0"/>
              <a:t> </a:t>
            </a:r>
            <a:r>
              <a:rPr lang="ru-RU" sz="3600" b="1" dirty="0" smtClean="0"/>
              <a:t>Керчь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32040" y="1340768"/>
            <a:ext cx="3754760" cy="475252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200" dirty="0" smtClean="0"/>
              <a:t>     Керчь была одним из первых городов, попавших под удар немецко-фашистских войск в начале войны.  За все время через нее четырежды проходила линия фронта и за годы войны город был дважды оккупирован немецко-фашистскими войсками, в результате чего было убито 15 тысяч мирных жителей, а более 14 тысяч </a:t>
            </a:r>
            <a:r>
              <a:rPr lang="ru-RU" sz="2200" dirty="0" err="1" smtClean="0"/>
              <a:t>керчан</a:t>
            </a:r>
            <a:r>
              <a:rPr lang="ru-RU" sz="2200" dirty="0" smtClean="0"/>
              <a:t> угнано в Германию на принудительные работы.</a:t>
            </a:r>
            <a:r>
              <a:rPr lang="ru-RU" sz="2400" dirty="0" smtClean="0"/>
              <a:t> </a:t>
            </a:r>
            <a:endParaRPr lang="ru-RU" sz="2400" dirty="0"/>
          </a:p>
        </p:txBody>
      </p:sp>
      <p:pic>
        <p:nvPicPr>
          <p:cNvPr id="25602" name="Picture 2" descr="http://crimea-media.ru/Foto/FotoKerch/Vid_na_goro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92696"/>
            <a:ext cx="3924944" cy="2616629"/>
          </a:xfrm>
          <a:prstGeom prst="rect">
            <a:avLst/>
          </a:prstGeom>
          <a:noFill/>
        </p:spPr>
      </p:pic>
      <p:pic>
        <p:nvPicPr>
          <p:cNvPr id="25604" name="Picture 4" descr="http://www.kerch.com.ru/images/articles/885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861048"/>
            <a:ext cx="3528392" cy="2720782"/>
          </a:xfrm>
          <a:prstGeom prst="rect">
            <a:avLst/>
          </a:prstGeom>
          <a:noFill/>
        </p:spPr>
      </p:pic>
      <p:pic>
        <p:nvPicPr>
          <p:cNvPr id="6" name="Рисунок 5" descr="Картинки по запросу Ленинград город-герой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32656"/>
            <a:ext cx="744276" cy="151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                  </a:t>
            </a:r>
            <a:r>
              <a:rPr lang="ru-RU" sz="3600" b="1" dirty="0" smtClean="0"/>
              <a:t>Тула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1340768"/>
            <a:ext cx="4114800" cy="498383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000" dirty="0" smtClean="0"/>
              <a:t>    Тула оказала яростное сопротивление при малом количестве защитников. Фашисты бросили на взятие Тулы свои отборные войска: три танковых дивизии, одну моторизованную и полк «Великая Германия». Вражеским силам мужественно противостали герои рабочей гвардии, а также чекисты и зенитчики.  Враг не смог захватить город. За мужество, проявленное в боях и обороне, около 250 ее жителей были награждены званием «Герой Советского Союза».</a:t>
            </a:r>
            <a:endParaRPr lang="ru-RU" sz="2000" dirty="0"/>
          </a:p>
        </p:txBody>
      </p:sp>
      <p:pic>
        <p:nvPicPr>
          <p:cNvPr id="4" name="Рисунок 3" descr="http://cdn.tvc.ru/pictures/nb/150/88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789040"/>
            <a:ext cx="3888432" cy="2219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67544" y="6165304"/>
            <a:ext cx="6390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Солдаты ведут наблюдение из окопа на улицах Тулы</a:t>
            </a:r>
            <a:endParaRPr lang="ru-RU" dirty="0"/>
          </a:p>
        </p:txBody>
      </p:sp>
      <p:pic>
        <p:nvPicPr>
          <p:cNvPr id="2050" name="Picture 2" descr="Мемориал в честь героев - защитников Тулы. 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764704"/>
            <a:ext cx="4104456" cy="2704113"/>
          </a:xfrm>
          <a:prstGeom prst="rect">
            <a:avLst/>
          </a:prstGeom>
          <a:noFill/>
        </p:spPr>
      </p:pic>
      <p:pic>
        <p:nvPicPr>
          <p:cNvPr id="7" name="Рисунок 6" descr="Картинки по запросу Ленинград город-герой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332656"/>
            <a:ext cx="744276" cy="151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3610744" cy="504056"/>
          </a:xfrm>
        </p:spPr>
        <p:txBody>
          <a:bodyPr>
            <a:noAutofit/>
          </a:bodyPr>
          <a:lstStyle/>
          <a:p>
            <a:r>
              <a:rPr lang="ru-RU" sz="3200" dirty="0" smtClean="0"/>
              <a:t>          </a:t>
            </a:r>
            <a:r>
              <a:rPr lang="ru-RU" sz="3200" b="1" dirty="0" smtClean="0"/>
              <a:t>Смоленск</a:t>
            </a:r>
            <a:r>
              <a:rPr lang="ru-RU" sz="3200" dirty="0" smtClean="0"/>
              <a:t>       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548680"/>
            <a:ext cx="4690864" cy="612068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 smtClean="0"/>
              <a:t>      С началом Великой Отечественной войны Смоленск оказался на пути главного удара фашистских войск по направлению к Москве. Первой бомбардировке город подвергся 24 июня 1941 г., а спустя 4 дня гитлеровцы совершили на Смоленск вторую воздушную атаку.</a:t>
            </a:r>
          </a:p>
          <a:p>
            <a:pPr>
              <a:buNone/>
            </a:pPr>
            <a:r>
              <a:rPr lang="ru-RU" sz="2000" dirty="0" smtClean="0"/>
              <a:t>     10 июля 1941 г началось знаменитое Смоленское сражение, которое продлилось до 10 сентября этого же года. На защиту города - героя, а также столицы нашей родины встали солдаты Западного фронта Красной Армии. Противник превосходил их численностью в людских ресурсах, артиллерии и самолетах (в 2 раза), а также в танковой технике (в 4 раза).</a:t>
            </a:r>
          </a:p>
          <a:p>
            <a:pPr>
              <a:buNone/>
            </a:pPr>
            <a:endParaRPr lang="ru-RU" sz="2000" dirty="0"/>
          </a:p>
        </p:txBody>
      </p:sp>
      <p:pic>
        <p:nvPicPr>
          <p:cNvPr id="4" name="Рисунок 3" descr="http://na-strazhe.ru/files/cache/34f014925b34c382bc41ba011bb0faa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933056"/>
            <a:ext cx="3744416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http://24smi.org/public/media/news/2015/02/10/142359559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268760"/>
            <a:ext cx="3757275" cy="2442229"/>
          </a:xfrm>
          <a:prstGeom prst="rect">
            <a:avLst/>
          </a:prstGeom>
          <a:noFill/>
        </p:spPr>
      </p:pic>
      <p:pic>
        <p:nvPicPr>
          <p:cNvPr id="8" name="Рисунок 7" descr="Картинки по запросу Ленинград город-герой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32656"/>
            <a:ext cx="744276" cy="151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48072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                                                           Минск 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1124744"/>
            <a:ext cx="4114800" cy="554461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 smtClean="0"/>
              <a:t>     В июне 1941 года Минск подвергся опустошительным налетам германской авиации. Несмотря на упорное сопротивление Красной Армии, город был захвачен уже на шестой день войны. За время трехлетней оккупации в Минске и его окрестностях немцы уничтожили более 400 тысяч человек, а сам город превратили в руины и пепел. Они разрушили 80% жилых домов, почти все фабрики и заводы Не взирая на террор оккупантов, в городе действовало патриотическое подполье. </a:t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32774" name="Picture 6" descr="http://www.minsk.nemiga.info/gorod/pochtamt-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3" y="998730"/>
            <a:ext cx="3816425" cy="2862318"/>
          </a:xfrm>
          <a:prstGeom prst="rect">
            <a:avLst/>
          </a:prstGeom>
          <a:noFill/>
        </p:spPr>
      </p:pic>
      <p:pic>
        <p:nvPicPr>
          <p:cNvPr id="7" name="Рисунок 6" descr="http://na-strazhe.ru/files/cache/234f7d8c81f3f94a31715a43385a7b8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005064"/>
            <a:ext cx="396044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Картинки по запросу Ленинград город-герой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32656"/>
            <a:ext cx="744276" cy="151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                 </a:t>
            </a:r>
            <a:r>
              <a:rPr lang="ru-RU" sz="3600" b="1" dirty="0" smtClean="0"/>
              <a:t>Мурманск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1412776"/>
            <a:ext cx="4618856" cy="491182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 smtClean="0"/>
              <a:t>     Мурманск во время Великой Отечественной войны нацисты бомбили нещадно. И с суши, и с воздуха. 150-тысячной германской армии, которая расположилась к лету 41-го в Заполярье, было приказано — во что бы ни стало захватить порт. И неспроста. Ведь через него шли грузы из стран-союзниц, снабжающих СССР и Красную армию боеприпасами, техникой, продовольствием и стратегическим сырьем.</a:t>
            </a:r>
            <a:br>
              <a:rPr lang="ru-RU" sz="2000" dirty="0" smtClean="0"/>
            </a:br>
            <a:r>
              <a:rPr lang="ru-RU" sz="2000" dirty="0" smtClean="0"/>
              <a:t> 7 октября 1944 года советские войска начали в Заполярье наступательную операцию. Угроза Мурманску была снята.</a:t>
            </a:r>
            <a:br>
              <a:rPr lang="ru-RU" sz="2000" dirty="0" smtClean="0"/>
            </a:br>
            <a:r>
              <a:rPr lang="ru-RU" sz="2000" dirty="0" smtClean="0"/>
              <a:t> </a:t>
            </a:r>
            <a:endParaRPr lang="ru-RU" sz="2000" dirty="0"/>
          </a:p>
        </p:txBody>
      </p:sp>
      <p:pic>
        <p:nvPicPr>
          <p:cNvPr id="33796" name="Picture 4" descr="http://cdn3.img22.ria.ru/images/105461/89/10546189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26668"/>
            <a:ext cx="3816423" cy="2162640"/>
          </a:xfrm>
          <a:prstGeom prst="rect">
            <a:avLst/>
          </a:prstGeom>
          <a:noFill/>
        </p:spPr>
      </p:pic>
      <p:pic>
        <p:nvPicPr>
          <p:cNvPr id="33798" name="Picture 6" descr="http://www.novrosen.ru/Russia/image.files/murm_img_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052736"/>
            <a:ext cx="3640130" cy="2593594"/>
          </a:xfrm>
          <a:prstGeom prst="rect">
            <a:avLst/>
          </a:prstGeom>
          <a:noFill/>
        </p:spPr>
      </p:pic>
      <p:pic>
        <p:nvPicPr>
          <p:cNvPr id="7" name="Рисунок 6" descr="Картинки по запросу Ленинград город-герой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32656"/>
            <a:ext cx="744276" cy="151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3826768" cy="864096"/>
          </a:xfrm>
        </p:spPr>
        <p:txBody>
          <a:bodyPr>
            <a:normAutofit/>
          </a:bodyPr>
          <a:lstStyle/>
          <a:p>
            <a:r>
              <a:rPr lang="ru-RU" dirty="0" smtClean="0"/>
              <a:t>        </a:t>
            </a:r>
            <a:r>
              <a:rPr lang="ru-RU" sz="3200" b="1" dirty="0" smtClean="0"/>
              <a:t>Москва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548680"/>
            <a:ext cx="4546848" cy="604867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 smtClean="0"/>
              <a:t>     В планах фашисткой Германии захват Москвы имел первостепенное значение, так как именно с ее падением связывалась полная победа немецких войск над СССР. Для захвата города были предприняты два крупных наступления на столицу нашей Родины в октябре и ноябре 1941 г. Силы были неравными. В результате завязавшейся ожесточенной битвы, которая продолжалась более 200 дней, враг был отброшен к западу от Москвы на 80-250 км. Это событие укрепило дух всего советского народа и Красной Армии, разбило распространяемый гитлеровцами миф о непобедимости их армии.</a:t>
            </a:r>
            <a:endParaRPr lang="ru-RU" sz="2000" dirty="0"/>
          </a:p>
        </p:txBody>
      </p:sp>
      <p:pic>
        <p:nvPicPr>
          <p:cNvPr id="34818" name="Picture 2" descr="http://static.tonkosti.ru/images/f/f7/%D0%92%D0%B8%D0%B4_%D0%BD%D0%B0_%D0%9A%D1%80%D0%B0%D1%81%D0%BD%D1%83%D1%8E_%D0%BF%D0%BB%D0%BE%D1%89%D0%B0%D0%B4%D1%8C_%D0%B2_%D0%9C%D0%BE%D1%81%D0%BA%D0%B2%D0%B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80728"/>
            <a:ext cx="3960440" cy="2640293"/>
          </a:xfrm>
          <a:prstGeom prst="rect">
            <a:avLst/>
          </a:prstGeom>
          <a:noFill/>
        </p:spPr>
      </p:pic>
      <p:pic>
        <p:nvPicPr>
          <p:cNvPr id="34822" name="Picture 6" descr="http://moscowwalks.ru/2011/warmoscow/image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717032"/>
            <a:ext cx="3859188" cy="2894391"/>
          </a:xfrm>
          <a:prstGeom prst="rect">
            <a:avLst/>
          </a:prstGeom>
          <a:noFill/>
        </p:spPr>
      </p:pic>
      <p:pic>
        <p:nvPicPr>
          <p:cNvPr id="7" name="Рисунок 6" descr="Картинки по запросу Ленинград город-герой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32656"/>
            <a:ext cx="744276" cy="151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992" y="620688"/>
            <a:ext cx="4263008" cy="3672408"/>
          </a:xfrm>
        </p:spPr>
        <p:txBody>
          <a:bodyPr>
            <a:normAutofit fontScale="90000"/>
          </a:bodyPr>
          <a:lstStyle/>
          <a:p>
            <a:r>
              <a:rPr lang="ru-RU" sz="2200" dirty="0" smtClean="0">
                <a:solidFill>
                  <a:schemeClr val="tx1"/>
                </a:solidFill>
                <a:latin typeface="+mn-lt"/>
              </a:rPr>
              <a:t>В Городах Героях созданы особые мемориалы посвященные защитникам города. Особо стоит отметить мемориальный комплекс Мамаев курган, в Волгограде, расположенный в месте, где происходили самые ожесточенные сражения. В Бресте – мемориалом стала сама крепость, которую в назидание потомкам со времен войны частично оставили в руинах.</a:t>
            </a:r>
            <a:endParaRPr lang="ru-RU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5842" name="Picture 2" descr="http://mtdata.ru/u31/photoAFAF/20288597305-0/huge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92696"/>
            <a:ext cx="3552395" cy="266429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115617" y="3356992"/>
            <a:ext cx="2016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Мамаев курган</a:t>
            </a:r>
            <a:endParaRPr lang="ru-RU" dirty="0"/>
          </a:p>
        </p:txBody>
      </p:sp>
      <p:pic>
        <p:nvPicPr>
          <p:cNvPr id="5" name="Рисунок 4" descr="http://ordenrf.ru/upload/novosty-info/brest-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933056"/>
            <a:ext cx="3672408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499992" y="5949280"/>
            <a:ext cx="3816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Город Брест. Брестская крепость-герой. Монумент Мужество.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6016" y="620688"/>
            <a:ext cx="4046984" cy="2592288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В Санкт-Петербурге (Ленинграде) – кроме памятного комплекса в центре города, на рубежах круговой обороны создали мемориал «Зеленый пояс славы» на том месте, где в 1941 г. были остановлены войска противника.</a:t>
            </a:r>
            <a:endParaRPr lang="ru-RU" sz="2000" dirty="0"/>
          </a:p>
        </p:txBody>
      </p:sp>
      <p:pic>
        <p:nvPicPr>
          <p:cNvPr id="37890" name="Picture 2" descr="http://img.trip-guide.ru/img/7952/4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764704"/>
            <a:ext cx="3808030" cy="285735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 rot="10800000" flipV="1">
            <a:off x="179512" y="3584610"/>
            <a:ext cx="36724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Санкт-Петербург, Московский проспект, Мемориал "Защитникам Ленинграда"</a:t>
            </a:r>
            <a:endParaRPr lang="ru-RU" dirty="0"/>
          </a:p>
        </p:txBody>
      </p:sp>
      <p:pic>
        <p:nvPicPr>
          <p:cNvPr id="37892" name="Picture 4" descr="http://img03.rl0.ru/aeeb49804c316da1176a5e47daae1a24/432x288/news.rambler.ru/img/2014/11/21131656.636550.94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59" y="3573016"/>
            <a:ext cx="4824775" cy="309366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899592" y="5805264"/>
            <a:ext cx="30963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Комплекс мемориальных сооружений «Зеленый пояс Славы».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6056" y="0"/>
            <a:ext cx="3672408" cy="6021288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+mn-lt"/>
              </a:rPr>
              <a:t>В Минске одним из символом воинской доблести является величественный «Курган Славы» на месте так называемого «Минского котла», где произошло окружение более 100 тыс. немецких солдат.</a:t>
            </a:r>
            <a:br>
              <a:rPr lang="ru-RU" sz="2000" dirty="0" smtClean="0">
                <a:solidFill>
                  <a:schemeClr val="tx1"/>
                </a:solidFill>
                <a:latin typeface="+mn-lt"/>
              </a:rPr>
            </a:br>
            <a:r>
              <a:rPr lang="ru-RU" sz="2000" dirty="0" smtClean="0">
                <a:solidFill>
                  <a:schemeClr val="tx1"/>
                </a:solidFill>
                <a:latin typeface="+mn-lt"/>
              </a:rPr>
              <a:t>В Москве, в честь победы в Великой отечественной войне, установлен «Мемориал Победы» на Поклонной горе. Это одна их главных достопримечательностей города героя.</a:t>
            </a:r>
            <a:br>
              <a:rPr lang="ru-RU" sz="2000" dirty="0" smtClean="0">
                <a:solidFill>
                  <a:schemeClr val="tx1"/>
                </a:solidFill>
                <a:latin typeface="+mn-lt"/>
              </a:rPr>
            </a:br>
            <a:r>
              <a:rPr lang="ru-RU" sz="2000" dirty="0" smtClean="0">
                <a:solidFill>
                  <a:schemeClr val="tx1"/>
                </a:solidFill>
                <a:latin typeface="+mn-lt"/>
              </a:rPr>
              <a:t> </a:t>
            </a:r>
            <a:br>
              <a:rPr lang="ru-RU" sz="2000" dirty="0" smtClean="0">
                <a:solidFill>
                  <a:schemeClr val="tx1"/>
                </a:solidFill>
                <a:latin typeface="+mn-lt"/>
              </a:rPr>
            </a:br>
            <a:endParaRPr lang="ru-RU" sz="20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8916" name="Picture 4" descr="http://i.ytimg.com/vi/lrc-33oZSpA/maxres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764704"/>
            <a:ext cx="4456494" cy="2506778"/>
          </a:xfrm>
          <a:prstGeom prst="rect">
            <a:avLst/>
          </a:prstGeom>
          <a:noFill/>
        </p:spPr>
      </p:pic>
      <p:pic>
        <p:nvPicPr>
          <p:cNvPr id="5" name="Рисунок 4" descr="Город герой Москва. Общий вид мемориала Победы на Поклонной горе. 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005064"/>
            <a:ext cx="4032448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11560" y="3356992"/>
            <a:ext cx="41764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«Курган Славы». Минск. </a:t>
            </a:r>
            <a:endParaRPr lang="ru-RU" dirty="0"/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4499992" y="6100602"/>
            <a:ext cx="43924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Arial" pitchFamily="34" charset="0"/>
              </a:rPr>
              <a:t>Общий вид мемориала Победы на Поклонной горе.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Москва.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ordenrf.ru/upload/novosty-info/leningrad-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836712"/>
            <a:ext cx="3024336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ordenrf.ru/upload/novosty-info/moskva-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4221088"/>
            <a:ext cx="4536504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 rot="10800000" flipV="1">
            <a:off x="539553" y="4221087"/>
            <a:ext cx="33123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Ленинград. Пискарёвское кладбище.</a:t>
            </a:r>
            <a:endParaRPr lang="ru-RU" dirty="0"/>
          </a:p>
        </p:txBody>
      </p:sp>
      <p:pic>
        <p:nvPicPr>
          <p:cNvPr id="6" name="Рисунок 5" descr="Горд герой Смоленск. Курган Бессмертия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836712"/>
            <a:ext cx="4032448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5004048" y="3244334"/>
            <a:ext cx="3744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Город герой Смоленск. Курган Бессмертия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323528" y="5949278"/>
            <a:ext cx="3672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Москва. Памятник неизвестному солдату.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4">
      <a:dk1>
        <a:sysClr val="windowText" lastClr="000000"/>
      </a:dk1>
      <a:lt1>
        <a:sysClr val="window" lastClr="FFFFFF"/>
      </a:lt1>
      <a:dk2>
        <a:srgbClr val="4F271C"/>
      </a:dk2>
      <a:lt2>
        <a:srgbClr val="FFFFFF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0070C0"/>
      </a:accent6>
      <a:hlink>
        <a:srgbClr val="0070C0"/>
      </a:hlink>
      <a:folHlink>
        <a:srgbClr val="AA8A14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925</TotalTime>
  <Words>1364</Words>
  <Application>Microsoft Office PowerPoint</Application>
  <PresentationFormat>Экран (4:3)</PresentationFormat>
  <Paragraphs>81</Paragraphs>
  <Slides>23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Поток</vt:lpstr>
      <vt:lpstr>         </vt:lpstr>
      <vt:lpstr>Города-Герои Великой Отечественной войны </vt:lpstr>
      <vt:lpstr>Презентация PowerPoint</vt:lpstr>
      <vt:lpstr>Презентация PowerPoint</vt:lpstr>
      <vt:lpstr>Обелиск Славы на Сапун-горе.</vt:lpstr>
      <vt:lpstr>Презентация PowerPoint</vt:lpstr>
      <vt:lpstr>Каждый из городов, удостоенных высокого звания Город-герой, внес свою незабываемую страницу в огненную историю Великой Отечественной войны. </vt:lpstr>
      <vt:lpstr>                      Волгоград</vt:lpstr>
      <vt:lpstr>                           Киев</vt:lpstr>
      <vt:lpstr>                                                      Ленинград</vt:lpstr>
      <vt:lpstr>                                     Одесса</vt:lpstr>
      <vt:lpstr>                                     Новороссийск</vt:lpstr>
      <vt:lpstr>                                       Севастополь             </vt:lpstr>
      <vt:lpstr>                                         Керчь</vt:lpstr>
      <vt:lpstr>                                      Тула</vt:lpstr>
      <vt:lpstr>          Смоленск       </vt:lpstr>
      <vt:lpstr>                                                           Минск </vt:lpstr>
      <vt:lpstr>                                     Мурманск</vt:lpstr>
      <vt:lpstr>        Москва</vt:lpstr>
      <vt:lpstr>В Городах Героях созданы особые мемориалы посвященные защитникам города. Особо стоит отметить мемориальный комплекс Мамаев курган, в Волгограде, расположенный в месте, где происходили самые ожесточенные сражения. В Бресте – мемориалом стала сама крепость, которую в назидание потомкам со времен войны частично оставили в руинах.</vt:lpstr>
      <vt:lpstr>В Санкт-Петербурге (Ленинграде) – кроме памятного комплекса в центре города, на рубежах круговой обороны создали мемориал «Зеленый пояс славы» на том месте, где в 1941 г. были остановлены войска противника.</vt:lpstr>
      <vt:lpstr>В Минске одним из символом воинской доблести является величественный «Курган Славы» на месте так называемого «Минского котла», где произошло окружение более 100 тыс. немецких солдат. В Москве, в честь победы в Великой отечественной войне, установлен «Мемориал Победы» на Поклонной горе. Это одна их главных достопримечательностей города героя.  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Antipin</dc:creator>
  <cp:lastModifiedBy>user</cp:lastModifiedBy>
  <cp:revision>98</cp:revision>
  <dcterms:created xsi:type="dcterms:W3CDTF">2015-03-26T09:27:44Z</dcterms:created>
  <dcterms:modified xsi:type="dcterms:W3CDTF">2020-03-28T16:32:16Z</dcterms:modified>
</cp:coreProperties>
</file>