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4" r:id="rId5"/>
    <p:sldId id="263" r:id="rId6"/>
    <p:sldId id="260" r:id="rId7"/>
    <p:sldId id="261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6143"/>
    <a:srgbClr val="C61C8D"/>
    <a:srgbClr val="7461E9"/>
    <a:srgbClr val="C0503A"/>
    <a:srgbClr val="16A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83" d="100"/>
          <a:sy n="83" d="100"/>
        </p:scale>
        <p:origin x="145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5A389D-B42C-4D3F-ACFB-FA79EE93C853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48A4A97-C9C4-4590-8C1E-0F6063B735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052736"/>
            <a:ext cx="6120679" cy="4462432"/>
          </a:xfrm>
        </p:spPr>
        <p:txBody>
          <a:bodyPr/>
          <a:lstStyle/>
          <a:p>
            <a:pPr marL="0" indent="0">
              <a:buNone/>
            </a:pPr>
            <a:r>
              <a:rPr lang="ru-RU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abriola" pitchFamily="82" charset="0"/>
              </a:rPr>
              <a:t>Развитие творческих способностей у детей дошкольного возраста </a:t>
            </a:r>
            <a:endParaRPr lang="ru-RU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Gabriola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395149"/>
            <a:ext cx="5976664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14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188640"/>
            <a:ext cx="7704856" cy="4017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Gabriola" pitchFamily="82" charset="0"/>
              </a:rPr>
              <a:t>ТВОРЧЕСТВО является важнейшей характеристикой личности, и формировать его необходимо у ребёнка с самого раннего возраста. Особое место в развитии творчества имеет дошкольный период развития.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5394276" cy="405037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9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88640"/>
            <a:ext cx="8424936" cy="397877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b="1" dirty="0">
                <a:solidFill>
                  <a:srgbClr val="7030A0"/>
                </a:solidFill>
              </a:rPr>
              <a:t>Особое место в развитии творчества имеет дошкольный период развития. Развитие творческих способностей у детей дошкольного возраста способствует всестороннему развитию личности ребёнка, повышает возможности его дальнейшего обучения.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996952"/>
            <a:ext cx="5256584" cy="386104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694588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rgbClr val="1F6143"/>
                </a:solidFill>
              </a:rPr>
              <a:t>Как же развивать творческие способности?</a:t>
            </a:r>
            <a:endParaRPr lang="ru-RU" sz="2800" b="1" dirty="0">
              <a:solidFill>
                <a:srgbClr val="1F6143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629" y="2060848"/>
            <a:ext cx="5310309" cy="43038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2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16632"/>
            <a:ext cx="6212160" cy="7920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i="1" dirty="0" smtClean="0">
                <a:solidFill>
                  <a:srgbClr val="C61C8D"/>
                </a:solidFill>
              </a:rPr>
              <a:t>Формы работы</a:t>
            </a:r>
            <a:endParaRPr lang="ru-RU" sz="2800" i="1" dirty="0">
              <a:solidFill>
                <a:srgbClr val="C61C8D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15616" y="548680"/>
            <a:ext cx="211117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i="1" dirty="0" smtClean="0">
                <a:solidFill>
                  <a:schemeClr val="accent4">
                    <a:lumMod val="50000"/>
                  </a:schemeClr>
                </a:solidFill>
              </a:rPr>
              <a:t>Занятия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868144" y="104112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Выставка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67944" y="3740419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Игра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72" y="1241276"/>
            <a:ext cx="4050088" cy="30518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599941"/>
            <a:ext cx="4495822" cy="20231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1410454"/>
            <a:ext cx="3932237" cy="23955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7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476672"/>
            <a:ext cx="7632848" cy="18002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i="1" dirty="0">
                <a:solidFill>
                  <a:schemeClr val="accent4">
                    <a:lumMod val="50000"/>
                  </a:schemeClr>
                </a:solidFill>
              </a:rPr>
              <a:t>МЕТОДЫ РАЗВИТИЯ ТВОРЧЕСКИХ СПОСОБНОСТЕЙ</a:t>
            </a:r>
          </a:p>
          <a:p>
            <a:pPr marL="45720" indent="0" algn="ctr">
              <a:buNone/>
            </a:pPr>
            <a:r>
              <a:rPr lang="ru-RU" sz="3200" i="1" dirty="0" smtClean="0">
                <a:solidFill>
                  <a:schemeClr val="accent4">
                    <a:lumMod val="50000"/>
                  </a:schemeClr>
                </a:solidFill>
              </a:rPr>
              <a:t>ДЕТЕЙ</a:t>
            </a:r>
            <a:r>
              <a:rPr lang="ru-RU" sz="3200" i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6011640" cy="32403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0875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8208912" cy="3528392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32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ОКРУЖАЮЩИЙ МИР</a:t>
            </a:r>
            <a:r>
              <a:rPr lang="ru-RU" sz="32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45720" indent="0">
              <a:buNone/>
            </a:pPr>
            <a:r>
              <a:rPr lang="ru-RU" sz="31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прогулке, </a:t>
            </a:r>
            <a:r>
              <a:rPr lang="ru-RU" sz="31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транспорте</a:t>
            </a:r>
            <a:r>
              <a:rPr lang="ru-RU" sz="31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дома - в общем везде </a:t>
            </a:r>
            <a:r>
              <a:rPr lang="ru-RU" sz="31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 обсуждать с  ребенком что именно вас </a:t>
            </a:r>
            <a:r>
              <a:rPr lang="ru-RU" sz="31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окружает и что происходит вокруг вас. Такое </a:t>
            </a:r>
            <a:r>
              <a:rPr lang="ru-RU" sz="31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общение архиважное </a:t>
            </a:r>
            <a:r>
              <a:rPr lang="ru-RU" sz="31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только для воображения малыша, но для </a:t>
            </a:r>
            <a:r>
              <a:rPr lang="ru-RU" sz="31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развития </a:t>
            </a:r>
            <a:r>
              <a:rPr lang="ru-RU" sz="31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целом.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45024"/>
            <a:ext cx="6744072" cy="30348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00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88640"/>
            <a:ext cx="7992888" cy="30243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РАЗВИВАЮЩИЕ ИГРУШКИ 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ИГРЫ</a:t>
            </a:r>
          </a:p>
          <a:p>
            <a:pPr marL="45720" indent="0">
              <a:buNone/>
            </a:pPr>
            <a:r>
              <a:rPr lang="ru-RU" i="1" dirty="0">
                <a:solidFill>
                  <a:srgbClr val="0070C0"/>
                </a:solidFill>
              </a:rPr>
              <a:t>Желательно следить за тем, чтобы в арсенале непоседы было </a:t>
            </a:r>
            <a:r>
              <a:rPr lang="ru-RU" i="1" dirty="0" smtClean="0">
                <a:solidFill>
                  <a:srgbClr val="0070C0"/>
                </a:solidFill>
              </a:rPr>
              <a:t>как можно </a:t>
            </a:r>
            <a:r>
              <a:rPr lang="ru-RU" i="1" dirty="0">
                <a:solidFill>
                  <a:srgbClr val="0070C0"/>
                </a:solidFill>
              </a:rPr>
              <a:t>больше полезных игрушек. В обязательном </a:t>
            </a:r>
            <a:r>
              <a:rPr lang="ru-RU" i="1" dirty="0" smtClean="0">
                <a:solidFill>
                  <a:srgbClr val="0070C0"/>
                </a:solidFill>
              </a:rPr>
              <a:t>порядке должны </a:t>
            </a:r>
            <a:r>
              <a:rPr lang="ru-RU" i="1" dirty="0">
                <a:solidFill>
                  <a:srgbClr val="0070C0"/>
                </a:solidFill>
              </a:rPr>
              <a:t>присутствовать конструкторы и мозаики</a:t>
            </a:r>
            <a:r>
              <a:rPr lang="ru-RU" i="1" dirty="0" smtClean="0">
                <a:solidFill>
                  <a:srgbClr val="0070C0"/>
                </a:solidFill>
              </a:rPr>
              <a:t>.</a:t>
            </a:r>
          </a:p>
          <a:p>
            <a:pPr marL="45720" indent="0">
              <a:buNone/>
            </a:pPr>
            <a:r>
              <a:rPr lang="ru-RU" i="1" dirty="0">
                <a:solidFill>
                  <a:srgbClr val="0070C0"/>
                </a:solidFill>
              </a:rPr>
              <a:t>Собирание детских конструкторов отлично </a:t>
            </a:r>
            <a:r>
              <a:rPr lang="ru-RU" i="1" dirty="0" smtClean="0">
                <a:solidFill>
                  <a:srgbClr val="0070C0"/>
                </a:solidFill>
              </a:rPr>
              <a:t>развивает воображение</a:t>
            </a:r>
            <a:r>
              <a:rPr lang="ru-RU" i="1" dirty="0">
                <a:solidFill>
                  <a:srgbClr val="0070C0"/>
                </a:solidFill>
              </a:rPr>
              <a:t>. Чем разнообразнее предложенные </a:t>
            </a:r>
            <a:r>
              <a:rPr lang="ru-RU" i="1" dirty="0" smtClean="0">
                <a:solidFill>
                  <a:srgbClr val="0070C0"/>
                </a:solidFill>
              </a:rPr>
              <a:t>ребенку конструкторы</a:t>
            </a:r>
            <a:r>
              <a:rPr lang="ru-RU" i="1" dirty="0">
                <a:solidFill>
                  <a:srgbClr val="0070C0"/>
                </a:solidFill>
              </a:rPr>
              <a:t>, тем лучше.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0"/>
          <a:stretch/>
        </p:blipFill>
        <p:spPr bwMode="auto">
          <a:xfrm>
            <a:off x="1187624" y="3202956"/>
            <a:ext cx="2679321" cy="351979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02958"/>
            <a:ext cx="3672408" cy="3519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25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16632"/>
            <a:ext cx="7920880" cy="307967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i="1" dirty="0" smtClean="0">
                <a:solidFill>
                  <a:srgbClr val="00B0F0"/>
                </a:solidFill>
                <a:latin typeface="Gabriola" pitchFamily="82" charset="0"/>
              </a:rPr>
              <a:t>РИСОВАНИЕ</a:t>
            </a:r>
          </a:p>
          <a:p>
            <a:pPr marL="45720" indent="0">
              <a:buNone/>
            </a:pPr>
            <a:r>
              <a:rPr lang="ru-RU" sz="2000" i="1" dirty="0">
                <a:solidFill>
                  <a:srgbClr val="16A64D"/>
                </a:solidFill>
              </a:rPr>
              <a:t>Цель художественных занятий не должна состоять в</a:t>
            </a:r>
          </a:p>
          <a:p>
            <a:pPr marL="45720" indent="0">
              <a:buNone/>
            </a:pPr>
            <a:r>
              <a:rPr lang="ru-RU" sz="2000" i="1" dirty="0">
                <a:solidFill>
                  <a:srgbClr val="16A64D"/>
                </a:solidFill>
              </a:rPr>
              <a:t>максимально ускоренном обучении их рисованию – в этом </a:t>
            </a:r>
            <a:r>
              <a:rPr lang="ru-RU" sz="2000" i="1" dirty="0" smtClean="0">
                <a:solidFill>
                  <a:srgbClr val="16A64D"/>
                </a:solidFill>
              </a:rPr>
              <a:t>случае отношение </a:t>
            </a:r>
            <a:r>
              <a:rPr lang="ru-RU" sz="2000" i="1" dirty="0">
                <a:solidFill>
                  <a:srgbClr val="16A64D"/>
                </a:solidFill>
              </a:rPr>
              <a:t>к миру у ребенка останется неразвитым. </a:t>
            </a:r>
            <a:r>
              <a:rPr lang="ru-RU" sz="2000" i="1" dirty="0" smtClean="0">
                <a:solidFill>
                  <a:srgbClr val="16A64D"/>
                </a:solidFill>
              </a:rPr>
              <a:t>Задача, </a:t>
            </a:r>
            <a:r>
              <a:rPr lang="ru-RU" sz="2000" i="1" dirty="0">
                <a:solidFill>
                  <a:srgbClr val="16A64D"/>
                </a:solidFill>
              </a:rPr>
              <a:t>занимающегося рисованием - через процесс </a:t>
            </a:r>
            <a:r>
              <a:rPr lang="ru-RU" sz="2000" i="1" dirty="0" smtClean="0">
                <a:solidFill>
                  <a:srgbClr val="16A64D"/>
                </a:solidFill>
              </a:rPr>
              <a:t>обучения рисованию </a:t>
            </a:r>
            <a:r>
              <a:rPr lang="ru-RU" sz="2000" i="1" dirty="0">
                <a:solidFill>
                  <a:srgbClr val="16A64D"/>
                </a:solidFill>
              </a:rPr>
              <a:t>сформировать ценностное отношение ребенка к миру, </a:t>
            </a:r>
            <a:r>
              <a:rPr lang="ru-RU" sz="2000" i="1" dirty="0" smtClean="0">
                <a:solidFill>
                  <a:srgbClr val="16A64D"/>
                </a:solidFill>
              </a:rPr>
              <a:t>к окружающей </a:t>
            </a:r>
            <a:r>
              <a:rPr lang="ru-RU" sz="2000" i="1" dirty="0">
                <a:solidFill>
                  <a:srgbClr val="16A64D"/>
                </a:solidFill>
              </a:rPr>
              <a:t>его социальной и культурной среде, к </a:t>
            </a:r>
            <a:r>
              <a:rPr lang="ru-RU" sz="2000" i="1" dirty="0" smtClean="0">
                <a:solidFill>
                  <a:srgbClr val="16A64D"/>
                </a:solidFill>
              </a:rPr>
              <a:t>своей индивидуальности </a:t>
            </a:r>
            <a:r>
              <a:rPr lang="ru-RU" sz="2000" i="1" dirty="0">
                <a:solidFill>
                  <a:srgbClr val="16A64D"/>
                </a:solidFill>
              </a:rPr>
              <a:t>и </a:t>
            </a:r>
            <a:r>
              <a:rPr lang="ru-RU" sz="2000" i="1" dirty="0" smtClean="0">
                <a:solidFill>
                  <a:srgbClr val="16A64D"/>
                </a:solidFill>
              </a:rPr>
              <a:t>другого человека</a:t>
            </a:r>
            <a:r>
              <a:rPr lang="ru-RU" sz="2000" i="1" dirty="0">
                <a:solidFill>
                  <a:srgbClr val="16A64D"/>
                </a:solidFill>
              </a:rPr>
              <a:t>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2736304" cy="364840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74643"/>
            <a:ext cx="4942656" cy="30930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468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731520"/>
            <a:ext cx="7488832" cy="2193424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Gabriola" pitchFamily="82" charset="0"/>
              </a:rPr>
              <a:t>ЛЕПКА</a:t>
            </a:r>
          </a:p>
          <a:p>
            <a:pPr marL="45720" indent="0">
              <a:buNone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Лепка очень полезна для ребенка, она развивает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мелкую моторику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и к тому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же пробуждает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творческие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способности детей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позволяет малышу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проявить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всю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его фантазию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4" r="2166" b="8562"/>
          <a:stretch/>
        </p:blipFill>
        <p:spPr>
          <a:xfrm>
            <a:off x="467544" y="2780928"/>
            <a:ext cx="3312368" cy="362783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664320"/>
            <a:ext cx="4775016" cy="3861048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894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88640"/>
            <a:ext cx="7920880" cy="302433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dirty="0" smtClean="0">
                <a:solidFill>
                  <a:srgbClr val="C0503A"/>
                </a:solidFill>
              </a:rPr>
              <a:t>ЧТЕНИЕ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Читать детям требуется не только на ночь, но и в любое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другое время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. Это должны быть подобранные по возрасту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 желательно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интересу ребенка сказки, рассказы, стихи,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литературные произведения. Книга, как ничто другое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дает определенный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полет фантазии и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огромную возможность для воображения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, а значит и способствует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развитию творческого потенциала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5" b="23212"/>
          <a:stretch/>
        </p:blipFill>
        <p:spPr>
          <a:xfrm>
            <a:off x="1907704" y="3212976"/>
            <a:ext cx="5328592" cy="338437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5840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16632"/>
            <a:ext cx="7173416" cy="252028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2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МУЗЫКА</a:t>
            </a:r>
          </a:p>
          <a:p>
            <a:pPr marL="45720" indent="0"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Детские песенки и классическую музыку ребенок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должен слушать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раннего детства. Это положительно влияет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развитие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памяти и образного мышления.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76972"/>
            <a:ext cx="3960440" cy="266429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4680520" cy="25922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77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260648"/>
            <a:ext cx="8640960" cy="2808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dirty="0" smtClean="0">
                <a:solidFill>
                  <a:srgbClr val="7461E9"/>
                </a:solidFill>
                <a:latin typeface="Times New Roman" pitchFamily="18" charset="0"/>
                <a:cs typeface="Times New Roman" pitchFamily="18" charset="0"/>
              </a:rPr>
              <a:t>АППЛИКАЦИЯ</a:t>
            </a:r>
          </a:p>
          <a:p>
            <a:pPr marL="45720" indent="0">
              <a:buNone/>
            </a:pPr>
            <a:r>
              <a:rPr lang="ru-RU" dirty="0">
                <a:solidFill>
                  <a:srgbClr val="00B0F0"/>
                </a:solidFill>
              </a:rPr>
              <a:t>Не бойтесь давать в руки ребенка ножницы. Пускай сначала</a:t>
            </a:r>
          </a:p>
          <a:p>
            <a:pPr marL="45720" indent="0">
              <a:buNone/>
            </a:pPr>
            <a:r>
              <a:rPr lang="ru-RU" dirty="0">
                <a:solidFill>
                  <a:srgbClr val="00B0F0"/>
                </a:solidFill>
              </a:rPr>
              <a:t>под вашим присмотром он вырежет определенный предмет,</a:t>
            </a:r>
          </a:p>
          <a:p>
            <a:pPr marL="45720" indent="0">
              <a:buNone/>
            </a:pPr>
            <a:r>
              <a:rPr lang="ru-RU" dirty="0">
                <a:solidFill>
                  <a:srgbClr val="00B0F0"/>
                </a:solidFill>
              </a:rPr>
              <a:t>а вы в свою очередь объясните ему все необходимые</a:t>
            </a:r>
          </a:p>
          <a:p>
            <a:pPr marL="45720" indent="0">
              <a:buNone/>
            </a:pPr>
            <a:r>
              <a:rPr lang="ru-RU" dirty="0">
                <a:solidFill>
                  <a:srgbClr val="00B0F0"/>
                </a:solidFill>
              </a:rPr>
              <a:t>правила соблюдения техники безопасности и памятку по</a:t>
            </a:r>
          </a:p>
          <a:p>
            <a:pPr marL="45720" indent="0">
              <a:buNone/>
            </a:pPr>
            <a:r>
              <a:rPr lang="ru-RU" dirty="0">
                <a:solidFill>
                  <a:srgbClr val="00B0F0"/>
                </a:solidFill>
              </a:rPr>
              <a:t>пользованию ножниц.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99" y="3212976"/>
            <a:ext cx="3058694" cy="306896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93411"/>
            <a:ext cx="4672065" cy="350809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66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692696"/>
            <a:ext cx="6840760" cy="3474720"/>
          </a:xfrm>
        </p:spPr>
        <p:txBody>
          <a:bodyPr/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rgbClr val="C61C8D"/>
                </a:solidFill>
                <a:latin typeface="Times New Roman" pitchFamily="18" charset="0"/>
                <a:cs typeface="Times New Roman" pitchFamily="18" charset="0"/>
              </a:rPr>
              <a:t>Театр</a:t>
            </a:r>
          </a:p>
          <a:p>
            <a:pPr marL="45720" indent="0">
              <a:buNone/>
            </a:pPr>
            <a:r>
              <a:rPr lang="ru-RU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Театрализованная деятельность учит детей быть творческими личностями, способными к восприятию новизны, умению импровизировать.</a:t>
            </a:r>
            <a:endParaRPr lang="ru-RU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2808"/>
            <a:ext cx="3960440" cy="316848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" t="20630" r="3684" b="31661"/>
          <a:stretch/>
        </p:blipFill>
        <p:spPr bwMode="auto">
          <a:xfrm>
            <a:off x="4499992" y="2462323"/>
            <a:ext cx="3768861" cy="400836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00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352928" cy="6192688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Ребенок – это не сосуд, а факел, который надо зажечь». 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Хочется в заключение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сказать о том, как важно не переборщить с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творчеством и ранним развитием. У ребенка должно оставаться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время на свободную игру – в этой игре у нас как раз развивается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творческие способности – старшие дети руководят процессом,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младшие с интересом следят за сюжетом. Пусть малыш играет как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больше. В дошкольном возрасте надо, прежде всего,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заботиться об эмоциональном благополучии малышей – остальное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второстепенно. И нужно дать детям наиграться вовремя, а считать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читать они научатся в свое время в ролевой игре в школу, обучая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кукол, как это делали предыдущие поколения.</a:t>
            </a:r>
          </a:p>
          <a:p>
            <a:pPr marL="45720" indent="0" algn="just">
              <a:buNone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общем – программа-минимум – это естественное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общение, теплая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эмоциональная атмосфера в семье и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свободная игра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000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844824"/>
            <a:ext cx="7704856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5400" dirty="0" smtClean="0">
                <a:solidFill>
                  <a:srgbClr val="00B050"/>
                </a:solidFill>
              </a:rPr>
              <a:t>СПАСИБО ЗА ВНИМАНИЕ!!!</a:t>
            </a:r>
            <a:endParaRPr lang="ru-RU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9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</TotalTime>
  <Words>529</Words>
  <Application>Microsoft Office PowerPoint</Application>
  <PresentationFormat>Экран (4:3)</PresentationFormat>
  <Paragraphs>50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Gabriola</vt:lpstr>
      <vt:lpstr>Georgia</vt:lpstr>
      <vt:lpstr>Times New Roman</vt:lpstr>
      <vt:lpstr>Trebuchet MS</vt:lpstr>
      <vt:lpstr>Воздушный поток</vt:lpstr>
      <vt:lpstr>Развитие творческих способностей у детей дошкольного возраста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творческих способностей у детей дошкольного возраста</dc:title>
  <dc:creator>админ</dc:creator>
  <cp:lastModifiedBy>dasha.travkina@inbox.ru</cp:lastModifiedBy>
  <cp:revision>15</cp:revision>
  <dcterms:created xsi:type="dcterms:W3CDTF">2023-04-23T07:08:23Z</dcterms:created>
  <dcterms:modified xsi:type="dcterms:W3CDTF">2023-04-25T09:44:40Z</dcterms:modified>
</cp:coreProperties>
</file>