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 bwMode="auto">
          <a:xfrm>
            <a:off x="228600" y="228600"/>
            <a:ext cx="8695944" cy="6035039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6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 useBgFill="1">
          <p:nvSpPr>
            <p:cNvPr id="10" name="Freeform 10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1" name="Title 1"/>
          <p:cNvSpPr>
            <a:spLocks noGrp="1"/>
          </p:cNvSpPr>
          <p:nvPr>
            <p:ph type="ctrTitle"/>
          </p:nvPr>
        </p:nvSpPr>
        <p:spPr bwMode="auto"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 bwMode="auto"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B8F8528-DF12-4625-97A2-03C5386F1253}" type="datetimeFigureOut">
              <a:rPr lang="ru-RU"/>
              <a:t>11.01.2022</a:t>
            </a:fld>
            <a:endParaRPr lang="ru-RU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1F4D133-52C1-453C-A8DC-AB73B807405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B8F8528-DF12-4625-97A2-03C5386F1253}" type="datetimeFigureOut">
              <a:rPr lang="ru-RU"/>
              <a:t>11.01.2022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1F4D133-52C1-453C-A8DC-AB73B807405A}" type="slidenum">
              <a:rPr lang="ru-RU"/>
              <a:t>‹#›</a:t>
            </a:fld>
            <a:endParaRPr lang="ru-RU"/>
          </a:p>
        </p:txBody>
      </p:sp>
      <p:sp>
        <p:nvSpPr>
          <p:cNvPr id="8" name="Title 6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 bwMode="auto"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14"/>
          <p:cNvSpPr/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 extrusionOk="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6" name="Freeform 18"/>
          <p:cNvSpPr/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 extrusionOk="0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7" name="Freeform 22"/>
          <p:cNvSpPr/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 extrusionOk="0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8" name="Freeform 26"/>
          <p:cNvSpPr/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 extrusionOk="0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 useBgFill="1">
        <p:nvSpPr>
          <p:cNvPr id="9" name="Freeform 10"/>
          <p:cNvSpPr/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 extrusionOk="0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 bwMode="auto"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B8F8528-DF12-4625-97A2-03C5386F1253}" type="datetimeFigureOut">
              <a:rPr lang="ru-RU"/>
              <a:t>11.01.2022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1F4D133-52C1-453C-A8DC-AB73B807405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B8F8528-DF12-4625-97A2-03C5386F1253}" type="datetimeFigureOut">
              <a:rPr lang="ru-RU"/>
              <a:t>11.01.2022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1F4D133-52C1-453C-A8DC-AB73B807405A}" type="slidenum">
              <a:rPr lang="ru-RU"/>
              <a:t>‹#›</a:t>
            </a:fld>
            <a:endParaRPr lang="ru-RU"/>
          </a:p>
        </p:txBody>
      </p:sp>
      <p:sp>
        <p:nvSpPr>
          <p:cNvPr id="8" name="Content Placeholder 8"/>
          <p:cNvSpPr>
            <a:spLocks noGrp="1"/>
          </p:cNvSpPr>
          <p:nvPr>
            <p:ph sz="quarter" idx="13"/>
          </p:nvPr>
        </p:nvSpPr>
        <p:spPr bwMode="auto">
          <a:xfrm>
            <a:off x="676655" y="2679192"/>
            <a:ext cx="3822192" cy="34472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Content Placeholder 10"/>
          <p:cNvSpPr>
            <a:spLocks noGrp="1"/>
          </p:cNvSpPr>
          <p:nvPr>
            <p:ph sz="quarter" idx="14"/>
          </p:nvPr>
        </p:nvSpPr>
        <p:spPr bwMode="auto">
          <a:xfrm>
            <a:off x="4645152" y="2679192"/>
            <a:ext cx="3822192" cy="34472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B8F8528-DF12-4625-97A2-03C5386F1253}" type="datetimeFigureOut">
              <a:rPr lang="ru-RU"/>
              <a:t>11.01.2022</a:t>
            </a:fld>
            <a:endParaRPr lang="ru-RU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1F4D133-52C1-453C-A8DC-AB73B807405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B8F8528-DF12-4625-97A2-03C5386F1253}" type="datetimeFigureOut">
              <a:rPr lang="ru-RU"/>
              <a:t>11.01.2022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1F4D133-52C1-453C-A8DC-AB73B807405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ounded Rectangle 11"/>
          <p:cNvSpPr/>
          <p:nvPr/>
        </p:nvSpPr>
        <p:spPr bwMode="auto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6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 useBgFill="1">
          <p:nvSpPr>
            <p:cNvPr id="10" name="Freeform 10"/>
            <p:cNvSpPr/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1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B8F8528-DF12-4625-97A2-03C5386F1253}" type="datetimeFigureOut">
              <a:rPr lang="ru-RU"/>
              <a:t>11.01.2022</a:t>
            </a:fld>
            <a:endParaRPr lang="ru-RU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1F4D133-52C1-453C-A8DC-AB73B807405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ounded Rectangle 14"/>
          <p:cNvSpPr/>
          <p:nvPr/>
        </p:nvSpPr>
        <p:spPr bwMode="auto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B8F8528-DF12-4625-97A2-03C5386F1253}" type="datetimeFigureOut">
              <a:rPr lang="ru-RU"/>
              <a:t>11.01.2022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1F4D133-52C1-453C-A8DC-AB73B807405A}" type="slidenum">
              <a:rPr lang="ru-RU"/>
              <a:t>‹#›</a:t>
            </a:fld>
            <a:endParaRPr lang="ru-RU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grpSp>
        <p:nvGrpSpPr>
          <p:cNvPr id="9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 useBgFill="1">
          <p:nvSpPr>
            <p:cNvPr id="14" name="Freeform 28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5" name="Title 21"/>
          <p:cNvSpPr>
            <a:spLocks noGrp="1"/>
          </p:cNvSpPr>
          <p:nvPr>
            <p:ph type="title"/>
          </p:nvPr>
        </p:nvSpPr>
        <p:spPr bwMode="auto"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 bwMode="auto"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ounded Rectangle 14"/>
          <p:cNvSpPr/>
          <p:nvPr/>
        </p:nvSpPr>
        <p:spPr bwMode="auto">
          <a:xfrm>
            <a:off x="228600" y="228600"/>
            <a:ext cx="8695944" cy="6035039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6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 useBgFill="1">
          <p:nvSpPr>
            <p:cNvPr id="10" name="Freeform 10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1" name="Title 1"/>
          <p:cNvSpPr>
            <a:spLocks noGrp="1"/>
          </p:cNvSpPr>
          <p:nvPr>
            <p:ph type="title"/>
          </p:nvPr>
        </p:nvSpPr>
        <p:spPr bwMode="auto"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868332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B8F8528-DF12-4625-97A2-03C5386F1253}" type="datetimeFigureOut">
              <a:rPr lang="ru-RU"/>
              <a:t>11.01.2022</a:t>
            </a:fld>
            <a:endParaRPr lang="ru-RU"/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1F4D133-52C1-453C-A8DC-AB73B807405A}" type="slidenum">
              <a:rPr lang="ru-RU"/>
              <a:t>‹#›</a:t>
            </a:fld>
            <a:endParaRPr lang="ru-RU"/>
          </a:p>
        </p:txBody>
      </p:sp>
      <p:sp>
        <p:nvSpPr>
          <p:cNvPr id="16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2100000" sy="-100000" algn="bl" rotWithShape="0"/>
          </a:effectLst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B8F8528-DF12-4625-97A2-03C5386F1253}" type="datetimeFigureOut">
              <a:rPr lang="ru-RU"/>
              <a:t>11.01.2022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1F4D133-52C1-453C-A8DC-AB73B807405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B8F8528-DF12-4625-97A2-03C5386F1253}" type="datetimeFigureOut">
              <a:rPr lang="ru-RU"/>
              <a:t>11.01.2022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1F4D133-52C1-453C-A8DC-AB73B807405A}" type="slidenum">
              <a:rPr lang="ru-RU"/>
              <a:t>‹#›</a:t>
            </a:fld>
            <a:endParaRPr lang="ru-RU"/>
          </a:p>
        </p:txBody>
      </p:sp>
      <p:grpSp>
        <p:nvGrpSpPr>
          <p:cNvPr id="8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9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 useBgFill="1">
          <p:nvSpPr>
            <p:cNvPr id="13" name="Freeform 19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4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5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 bwMode="auto"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6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 useBgFill="1">
          <p:nvSpPr>
            <p:cNvPr id="10" name="Freeform 10"/>
            <p:cNvSpPr/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B8F8528-DF12-4625-97A2-03C5386F1253}" type="datetimeFigureOut">
              <a:rPr lang="ru-RU"/>
              <a:t>11.01.2022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3991088" y="6250163"/>
            <a:ext cx="1161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1F4D133-52C1-453C-A8DC-AB73B807405A}" type="slidenum">
              <a:rPr lang="ru-RU"/>
              <a:t>‹#›</a:t>
            </a:fld>
            <a:endParaRPr lang="ru-RU"/>
          </a:p>
        </p:txBody>
      </p:sp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>
        <a:spcBef>
          <a:spcPts val="0"/>
        </a:spcBef>
        <a:buNone/>
        <a:defRPr sz="4400">
          <a:solidFill>
            <a:srgbClr val="FFFFFF"/>
          </a:solidFill>
          <a:latin typeface="+mj-lt"/>
          <a:ea typeface="+mj-ea"/>
          <a:cs typeface="+mj-cs"/>
        </a:defRPr>
      </a:lvl1pPr>
      <a:lvl2pPr>
        <a:defRPr>
          <a:solidFill>
            <a:schemeClr val="tx2"/>
          </a:solidFill>
        </a:defRPr>
      </a:lvl2pPr>
      <a:lvl3pPr>
        <a:defRPr>
          <a:solidFill>
            <a:schemeClr val="tx2"/>
          </a:solidFill>
        </a:defRPr>
      </a:lvl3pPr>
      <a:lvl4pPr>
        <a:defRPr>
          <a:solidFill>
            <a:schemeClr val="tx2"/>
          </a:solidFill>
        </a:defRPr>
      </a:lvl4pPr>
      <a:lvl5pPr>
        <a:defRPr>
          <a:solidFill>
            <a:schemeClr val="tx2"/>
          </a:solidFill>
        </a:defRPr>
      </a:lvl5pPr>
      <a:lvl6pPr>
        <a:defRPr>
          <a:solidFill>
            <a:schemeClr val="tx2"/>
          </a:solidFill>
        </a:defRPr>
      </a:lvl6pPr>
      <a:lvl7pPr>
        <a:defRPr>
          <a:solidFill>
            <a:schemeClr val="tx2"/>
          </a:solidFill>
        </a:defRPr>
      </a:lvl7pPr>
      <a:lvl8pPr>
        <a:defRPr>
          <a:solidFill>
            <a:schemeClr val="tx2"/>
          </a:solidFill>
        </a:defRPr>
      </a:lvl8pPr>
      <a:lvl9pPr>
        <a:defRPr>
          <a:solidFill>
            <a:schemeClr val="tx2"/>
          </a:solidFill>
        </a:defRPr>
      </a:lvl9pPr>
    </p:titleStyle>
    <p:bodyStyle>
      <a:lvl1pPr marL="274320" indent="-274320" algn="l" defTabSz="914400">
        <a:spcBef>
          <a:spcPts val="0"/>
        </a:spcBef>
        <a:buClr>
          <a:schemeClr val="accent1"/>
        </a:buClr>
        <a:buSzPct val="100000"/>
        <a:buFont typeface="Symbol"/>
        <a:buChar char=""/>
        <a:defRPr sz="24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>
        <a:spcBef>
          <a:spcPts val="0"/>
        </a:spcBef>
        <a:buClr>
          <a:schemeClr val="accent1"/>
        </a:buClr>
        <a:buSzPct val="100000"/>
        <a:buFont typeface="Symbol"/>
        <a:buChar char=""/>
        <a:defRPr sz="2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>
        <a:spcBef>
          <a:spcPts val="0"/>
        </a:spcBef>
        <a:buClr>
          <a:schemeClr val="accent1"/>
        </a:buClr>
        <a:buSzPct val="100000"/>
        <a:buFont typeface="Symbol"/>
        <a:buChar char=""/>
        <a:defRPr sz="20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>
        <a:spcBef>
          <a:spcPts val="0"/>
        </a:spcBef>
        <a:buClr>
          <a:schemeClr val="accent1"/>
        </a:buClr>
        <a:buSzPct val="100000"/>
        <a:buFont typeface="Symbol"/>
        <a:buChar char=""/>
        <a:defRPr sz="18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>
        <a:spcBef>
          <a:spcPts val="0"/>
        </a:spcBef>
        <a:buClr>
          <a:schemeClr val="accent1"/>
        </a:buClr>
        <a:buSzPct val="100000"/>
        <a:buFont typeface="Symbol"/>
        <a:buChar char=""/>
        <a:defRPr sz="16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>
        <a:spcBef>
          <a:spcPts val="384"/>
        </a:spcBef>
        <a:buClr>
          <a:schemeClr val="accent1"/>
        </a:buClr>
        <a:buFont typeface="Symbol"/>
        <a:buChar char="*"/>
        <a:defRPr sz="14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>
        <a:spcBef>
          <a:spcPts val="384"/>
        </a:spcBef>
        <a:buClr>
          <a:schemeClr val="accent1"/>
        </a:buClr>
        <a:buFont typeface="Symbol"/>
        <a:buChar char="*"/>
        <a:defRPr sz="14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>
        <a:spcBef>
          <a:spcPts val="384"/>
        </a:spcBef>
        <a:buClr>
          <a:schemeClr val="accent1"/>
        </a:buClr>
        <a:buFont typeface="Symbol"/>
        <a:buChar char="*"/>
        <a:defRPr sz="14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>
        <a:spcBef>
          <a:spcPts val="384"/>
        </a:spcBef>
        <a:buClr>
          <a:schemeClr val="accent1"/>
        </a:buClr>
        <a:buFont typeface="Symbol"/>
        <a:buChar char="*"/>
        <a:defRPr sz="14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539552" y="620688"/>
            <a:ext cx="8280919" cy="259228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>
                <a:solidFill>
                  <a:srgbClr val="FF0000"/>
                </a:solidFill>
              </a:rPr>
              <a:t>«Семья русских православных святых князей Михаила Тверского и Анны Кашинской»</a:t>
            </a:r>
          </a:p>
        </p:txBody>
      </p:sp>
      <p:pic>
        <p:nvPicPr>
          <p:cNvPr id="5" name="Рисунок 4" descr="https://mypresentation.ru/documents/fbbae058dfc8f62f91e6b22a5cab69da/img2.jpg"/>
          <p:cNvPicPr/>
          <p:nvPr/>
        </p:nvPicPr>
        <p:blipFill>
          <a:blip r:embed="rId2"/>
          <a:stretch/>
        </p:blipFill>
        <p:spPr bwMode="auto">
          <a:xfrm>
            <a:off x="1403648" y="3068960"/>
            <a:ext cx="6984776" cy="378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 4"/>
          <p:cNvSpPr>
            <a:spLocks noGrp="1"/>
          </p:cNvSpPr>
          <p:nvPr>
            <p:ph type="body" sz="half" idx="2"/>
          </p:nvPr>
        </p:nvSpPr>
        <p:spPr bwMode="auto">
          <a:xfrm>
            <a:off x="914400" y="2780928"/>
            <a:ext cx="3352800" cy="270547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>
                <a:solidFill>
                  <a:srgbClr val="FF0000"/>
                </a:solidFill>
                <a:latin typeface="Times New Roman"/>
                <a:cs typeface="Times New Roman"/>
              </a:rPr>
              <a:t>Святой Великий Князь Тверской. Первый «Великий князь всея Руси». Родился в 1271г.</a:t>
            </a:r>
          </a:p>
        </p:txBody>
      </p:sp>
      <p:sp>
        <p:nvSpPr>
          <p:cNvPr id="5" name="Заголовок 2"/>
          <p:cNvSpPr>
            <a:spLocks noGrp="1"/>
          </p:cNvSpPr>
          <p:nvPr>
            <p:ph type="title"/>
          </p:nvPr>
        </p:nvSpPr>
        <p:spPr bwMode="auto">
          <a:xfrm>
            <a:off x="467544" y="1052736"/>
            <a:ext cx="3799656" cy="936104"/>
          </a:xfrm>
        </p:spPr>
        <p:txBody>
          <a:bodyPr/>
          <a:lstStyle/>
          <a:p>
            <a:pPr algn="ctr">
              <a:defRPr/>
            </a:pPr>
            <a:r>
              <a:rPr lang="ru-RU"/>
              <a:t>Михаил Ярославич</a:t>
            </a:r>
          </a:p>
        </p:txBody>
      </p:sp>
      <p:pic>
        <p:nvPicPr>
          <p:cNvPr id="6" name="Объект 5" descr="https://vedtver.ru/upload/resize_cache/iblock/47f/1000_700_1/47fb29b09f0d4fbe8b76b4ea447778e3.jpg"/>
          <p:cNvPicPr>
            <a:picLocks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4572000" y="1124744"/>
            <a:ext cx="4248472" cy="523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 1"/>
          <p:cNvSpPr>
            <a:spLocks noGrp="1"/>
          </p:cNvSpPr>
          <p:nvPr>
            <p:ph type="body" sz="half" idx="2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Преподобная Анна Кашинская. Родилась 1279. В городе Кашин.</a:t>
            </a:r>
            <a:endParaRPr/>
          </a:p>
          <a:p>
            <a:pPr>
              <a:defRPr/>
            </a:pPr>
            <a:endParaRPr lang="ru-RU"/>
          </a:p>
        </p:txBody>
      </p:sp>
      <p:sp>
        <p:nvSpPr>
          <p:cNvPr id="5" name="Заголовок 2"/>
          <p:cNvSpPr>
            <a:spLocks noGrp="1"/>
          </p:cNvSpPr>
          <p:nvPr>
            <p:ph type="title"/>
          </p:nvPr>
        </p:nvSpPr>
        <p:spPr bwMode="auto">
          <a:xfrm>
            <a:off x="914400" y="1412776"/>
            <a:ext cx="3352800" cy="936104"/>
          </a:xfrm>
        </p:spPr>
        <p:txBody>
          <a:bodyPr/>
          <a:lstStyle/>
          <a:p>
            <a:pPr>
              <a:defRPr/>
            </a:pPr>
            <a:r>
              <a:rPr lang="ru-RU">
                <a:solidFill>
                  <a:srgbClr val="FF0000"/>
                </a:solidFill>
              </a:rPr>
              <a:t>Анна Дмитриевна</a:t>
            </a:r>
          </a:p>
        </p:txBody>
      </p:sp>
      <p:pic>
        <p:nvPicPr>
          <p:cNvPr id="6" name="Объект 4" descr="https://art-house.com.ua/icon/women/6105%20%D0%90%D0%BD%D0%BD%D0%B0%20%D0%9A%D0%B0%D1%88%D0%B8%D0%BD%D1%81%D0%BA%D0%B0%D1%8F.png"/>
          <p:cNvPicPr>
            <a:picLocks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4860032" y="980728"/>
            <a:ext cx="4032448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7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>
                <a:solidFill>
                  <a:srgbClr val="FF0000"/>
                </a:solidFill>
              </a:rPr>
              <a:t>Венчание Михаила и Анны</a:t>
            </a:r>
          </a:p>
        </p:txBody>
      </p:sp>
      <p:pic>
        <p:nvPicPr>
          <p:cNvPr id="5" name="Объект 10" descr="https://i.pinimg.com/736x/f3/d5/45/f3d545491e52646794c899ac644f7531.jpg"/>
          <p:cNvPicPr>
            <a:picLocks noGrp="1"/>
          </p:cNvPicPr>
          <p:nvPr>
            <p:ph sz="quarter" idx="13"/>
          </p:nvPr>
        </p:nvPicPr>
        <p:blipFill>
          <a:blip r:embed="rId2"/>
          <a:stretch/>
        </p:blipFill>
        <p:spPr bwMode="auto">
          <a:xfrm>
            <a:off x="251520" y="1628800"/>
            <a:ext cx="3672407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Объект 12"/>
          <p:cNvSpPr>
            <a:spLocks noGrp="1"/>
          </p:cNvSpPr>
          <p:nvPr>
            <p:ph sz="quarter" idx="14"/>
          </p:nvPr>
        </p:nvSpPr>
        <p:spPr bwMode="auto">
          <a:xfrm>
            <a:off x="4355976" y="2679192"/>
            <a:ext cx="4111368" cy="344728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sz="3000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Венчание проходило в Спасо-Преображенском соборе, осенью 1294г.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sz="quarter" idx="13"/>
          </p:nvPr>
        </p:nvSpPr>
        <p:spPr bwMode="auto">
          <a:xfrm>
            <a:off x="611560" y="1916832"/>
            <a:ext cx="3822192" cy="3447288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ru-RU" sz="3600">
                <a:latin typeface="Times New Roman"/>
                <a:cs typeface="Times New Roman"/>
              </a:rPr>
              <a:t>У Анны и Михаила родилось четверо сыновей и дочь, умершая в младенчестве.</a:t>
            </a:r>
          </a:p>
        </p:txBody>
      </p:sp>
      <p:pic>
        <p:nvPicPr>
          <p:cNvPr id="5" name="Объект 4" descr="http://rafaellka.ru/uploads/7dca9c12cf92b057b79783553239d4d4.jpg"/>
          <p:cNvPicPr>
            <a:picLocks noGrp="1"/>
          </p:cNvPicPr>
          <p:nvPr>
            <p:ph sz="quarter" idx="14"/>
          </p:nvPr>
        </p:nvPicPr>
        <p:blipFill>
          <a:blip r:embed="rId2"/>
          <a:stretch/>
        </p:blipFill>
        <p:spPr bwMode="auto">
          <a:xfrm>
            <a:off x="4932040" y="1772816"/>
            <a:ext cx="403872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/>
              <a:t>Проводы Михаила в Орду</a:t>
            </a:r>
          </a:p>
        </p:txBody>
      </p:sp>
      <p:sp>
        <p:nvSpPr>
          <p:cNvPr id="5" name="Объект 2"/>
          <p:cNvSpPr>
            <a:spLocks noGrp="1"/>
          </p:cNvSpPr>
          <p:nvPr>
            <p:ph sz="quarter" idx="13"/>
          </p:nvPr>
        </p:nvSpPr>
        <p:spPr bwMode="auto">
          <a:xfrm>
            <a:off x="107504" y="2708920"/>
            <a:ext cx="3744416" cy="3417560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ru-RU" sz="3600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Анна провожала мужа до реки Нерля.</a:t>
            </a:r>
          </a:p>
        </p:txBody>
      </p:sp>
      <p:pic>
        <p:nvPicPr>
          <p:cNvPr id="6" name="Объект 5" descr="http://docs.tverlib.ru/sov_kraevedenie/lb0000505/files/assets/common/page-substrates/page0094.jpg"/>
          <p:cNvPicPr>
            <a:picLocks noGrp="1"/>
          </p:cNvPicPr>
          <p:nvPr>
            <p:ph sz="quarter" idx="14"/>
          </p:nvPr>
        </p:nvPicPr>
        <p:blipFill>
          <a:blip r:embed="rId2"/>
          <a:stretch/>
        </p:blipFill>
        <p:spPr bwMode="auto">
          <a:xfrm>
            <a:off x="3923928" y="1484784"/>
            <a:ext cx="5220072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Суд над Михаилом в Орде</a:t>
            </a:r>
          </a:p>
        </p:txBody>
      </p:sp>
      <p:sp>
        <p:nvSpPr>
          <p:cNvPr id="5" name="Объект 2"/>
          <p:cNvSpPr>
            <a:spLocks noGrp="1"/>
          </p:cNvSpPr>
          <p:nvPr>
            <p:ph sz="quarter" idx="13"/>
          </p:nvPr>
        </p:nvSpPr>
        <p:spPr bwMode="auto">
          <a:xfrm>
            <a:off x="107504" y="2564904"/>
            <a:ext cx="3822192" cy="344728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sz="3200">
                <a:latin typeface="Times New Roman"/>
                <a:cs typeface="Times New Roman"/>
              </a:rPr>
              <a:t>Подкупленные судьи, племянником Михаила, Георгием, вынесли смертный приговор 22 ноября 1318г.</a:t>
            </a:r>
          </a:p>
        </p:txBody>
      </p:sp>
      <p:pic>
        <p:nvPicPr>
          <p:cNvPr id="6" name="Объект 4" descr="https://ds02.infourok.ru/uploads/ex/0d47/00026abe-2281019f/img6.jpg"/>
          <p:cNvPicPr>
            <a:picLocks noGrp="1"/>
          </p:cNvPicPr>
          <p:nvPr>
            <p:ph sz="quarter" idx="14"/>
          </p:nvPr>
        </p:nvPicPr>
        <p:blipFill>
          <a:blip r:embed="rId2"/>
          <a:stretch/>
        </p:blipFill>
        <p:spPr bwMode="auto">
          <a:xfrm>
            <a:off x="3851920" y="1772816"/>
            <a:ext cx="5112567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 1"/>
          <p:cNvSpPr>
            <a:spLocks noGrp="1"/>
          </p:cNvSpPr>
          <p:nvPr>
            <p:ph type="body" sz="half" idx="2"/>
          </p:nvPr>
        </p:nvSpPr>
        <p:spPr bwMode="auto">
          <a:xfrm>
            <a:off x="251520" y="2204864"/>
            <a:ext cx="3888432" cy="305712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200">
                <a:latin typeface="Times New Roman"/>
                <a:cs typeface="Times New Roman"/>
              </a:rPr>
              <a:t>Когда Михаил погиб за родину в стане врага, а после и трое их сыновей, Анна ушла в Кашинский монастырь.</a:t>
            </a:r>
          </a:p>
        </p:txBody>
      </p:sp>
      <p:pic>
        <p:nvPicPr>
          <p:cNvPr id="5" name="Объект 4" descr="https://fsd.multiurok.ru/html/2017/07/11/s_596474b52af4b/img30.jpg"/>
          <p:cNvPicPr>
            <a:picLocks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4139952" y="1700808"/>
            <a:ext cx="4896544" cy="3960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sz="quarter" idx="13"/>
          </p:nvPr>
        </p:nvSpPr>
        <p:spPr bwMode="auto">
          <a:xfrm>
            <a:off x="10288" y="2708920"/>
            <a:ext cx="4175319" cy="344728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sz="3600">
                <a:latin typeface="Times New Roman"/>
                <a:cs typeface="Times New Roman"/>
              </a:rPr>
              <a:t>В Твери на Советской площади установлен памятник Михаилу.</a:t>
            </a:r>
          </a:p>
        </p:txBody>
      </p:sp>
      <p:pic>
        <p:nvPicPr>
          <p:cNvPr id="5" name="Объект 4" descr="http://www.yaroslavova.ru/LoadedImages/2016/05/15/Anna__i_Mikhail.png"/>
          <p:cNvPicPr>
            <a:picLocks noGrp="1"/>
          </p:cNvPicPr>
          <p:nvPr>
            <p:ph sz="quarter" idx="14"/>
          </p:nvPr>
        </p:nvPicPr>
        <p:blipFill>
          <a:blip r:embed="rId2"/>
          <a:srcRect l="29335" t="-953" r="-29335" b="953"/>
          <a:stretch/>
        </p:blipFill>
        <p:spPr bwMode="auto">
          <a:xfrm>
            <a:off x="4211960" y="2204864"/>
            <a:ext cx="6920061" cy="3454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sz="quarter" idx="13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r>
              <a:rPr lang="ru-RU"/>
              <a:t>Памятник Анне находится в городе Кашин на площади перед Воскресенским собором. Был установлен 22 июня 2009г.</a:t>
            </a:r>
            <a:endParaRPr/>
          </a:p>
          <a:p>
            <a:pPr marL="0" indent="0">
              <a:buNone/>
              <a:defRPr/>
            </a:pPr>
            <a:endParaRPr lang="ru-RU"/>
          </a:p>
        </p:txBody>
      </p:sp>
      <p:sp>
        <p:nvSpPr>
          <p:cNvPr id="5" name="Объект 3"/>
          <p:cNvSpPr>
            <a:spLocks noGrp="1"/>
          </p:cNvSpPr>
          <p:nvPr>
            <p:ph sz="quarter" idx="1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788024" y="1268760"/>
            <a:ext cx="4098032" cy="5184576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>
            <p:ph type="title"/>
          </p:nvPr>
        </p:nvSpPr>
        <p:spPr bwMode="auto">
          <a:xfrm>
            <a:off x="395536" y="2132856"/>
            <a:ext cx="8229600" cy="216024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4800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Спасибо за внимание!!!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Arial"/>
        <a:cs typeface="Arial"/>
      </a:majorFont>
      <a:minorFont>
        <a:latin typeface="Candara"/>
        <a:ea typeface="Arial"/>
        <a:cs typeface="Arial"/>
      </a:minorFont>
    </a:fontScheme>
    <a:fmtScheme name="Волна">
      <a:fillStyleLst>
        <a:solidFill>
          <a:schemeClr val="phClr"/>
        </a:solidFill>
        <a:gradFill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0</TotalTime>
  <Words>154</Words>
  <Application>Microsoft Office PowerPoint</Application>
  <DocSecurity>0</DocSecurity>
  <PresentationFormat>Экран (4:3)</PresentationFormat>
  <Paragraphs>16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«Семья русских православных святых князей Михаила Тверского и Анны Кашинской»</vt:lpstr>
      <vt:lpstr>Михаил Ярославич</vt:lpstr>
      <vt:lpstr>Анна Дмитриевна</vt:lpstr>
      <vt:lpstr>Венчание Михаила и Анны</vt:lpstr>
      <vt:lpstr>Презентация PowerPoint</vt:lpstr>
      <vt:lpstr>Проводы Михаила в Орду</vt:lpstr>
      <vt:lpstr>Суд над Михаилом в Орде</vt:lpstr>
      <vt:lpstr>Презентация PowerPoint</vt:lpstr>
      <vt:lpstr>Презентация PowerPoint</vt:lpstr>
      <vt:lpstr>Презентация PowerPoint</vt:lpstr>
      <vt:lpstr>Спасибо за внимание!!!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nprudnikova@outlook.com</dc:creator>
  <cp:lastModifiedBy>Travkin</cp:lastModifiedBy>
  <cp:revision>9</cp:revision>
  <dcterms:created xsi:type="dcterms:W3CDTF">2019-12-05T10:43:17Z</dcterms:created>
  <dcterms:modified xsi:type="dcterms:W3CDTF">2022-01-11T16:04:09Z</dcterms:modified>
  <dc:identifier/>
  <dc:language/>
  <cp:version/>
</cp:coreProperties>
</file>